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57.png" ContentType="image/png"/>
  <Override PartName="/ppt/media/image1.png" ContentType="image/png"/>
  <Override PartName="/ppt/media/image130.png" ContentType="image/png"/>
  <Override PartName="/ppt/media/image58.png" ContentType="image/png"/>
  <Override PartName="/ppt/media/image2.png" ContentType="image/png"/>
  <Override PartName="/ppt/media/image51.png" ContentType="image/png"/>
  <Override PartName="/ppt/media/image9.jpeg" ContentType="image/jpeg"/>
  <Override PartName="/ppt/media/image131.png" ContentType="image/png"/>
  <Override PartName="/ppt/media/image59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10.png" ContentType="image/png"/>
  <Override PartName="/ppt/media/image66.png" ContentType="image/png"/>
  <Override PartName="/ppt/media/image11.jpeg" ContentType="image/jpeg"/>
  <Override PartName="/ppt/media/image76.png" ContentType="image/png"/>
  <Override PartName="/ppt/media/image12.jpeg" ContentType="image/jpeg"/>
  <Override PartName="/ppt/media/image19.png" ContentType="image/png"/>
  <Override PartName="/ppt/media/image86.png" ContentType="image/png"/>
  <Override PartName="/ppt/media/image13.jpeg" ContentType="image/jpeg"/>
  <Override PartName="/ppt/media/image101.png" ContentType="image/png"/>
  <Override PartName="/ppt/media/image29.png" ContentType="image/png"/>
  <Override PartName="/ppt/media/image96.png" ContentType="image/png"/>
  <Override PartName="/ppt/media/image14.jpeg" ContentType="image/jpeg"/>
  <Override PartName="/ppt/media/image111.png" ContentType="image/png"/>
  <Override PartName="/ppt/media/image39.png" ContentType="image/png"/>
  <Override PartName="/ppt/media/image15.jpeg" ContentType="image/jpeg"/>
  <Override PartName="/ppt/media/image121.png" ContentType="image/png"/>
  <Override PartName="/ppt/media/image49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0.png" ContentType="image/png"/>
  <Override PartName="/ppt/media/image48.png" ContentType="image/png"/>
  <Override PartName="/ppt/media/image50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7.png" ContentType="image/png"/>
  <Override PartName="/ppt/media/image140.png" ContentType="image/png"/>
  <Override PartName="/ppt/media/image68.png" ContentType="image/png"/>
  <Override PartName="/ppt/media/image141.png" ContentType="image/png"/>
  <Override PartName="/ppt/media/image69.png" ContentType="image/png"/>
  <Override PartName="/ppt/media/image75.png" ContentType="image/png"/>
  <Override PartName="/ppt/media/image77.png" ContentType="image/png"/>
  <Override PartName="/ppt/media/image150.png" ContentType="image/png"/>
  <Override PartName="/ppt/media/image78.png" ContentType="image/png"/>
  <Override PartName="/ppt/media/image151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7.png" ContentType="image/png"/>
  <Override PartName="/ppt/media/image160.png" ContentType="image/png"/>
  <Override PartName="/ppt/media/image88.png" ContentType="image/png"/>
  <Override PartName="/ppt/media/image161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7.png" ContentType="image/png"/>
  <Override PartName="/ppt/media/image170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jpeg" ContentType="image/jpeg"/>
  <Override PartName="/ppt/media/image147.jpeg" ContentType="image/jpeg"/>
  <Override PartName="/ppt/media/image148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0.xml.rels" ContentType="application/vnd.openxmlformats-package.relationships+xml"/>
  <Override PartName="/ppt/slides/_rels/slide101.xml.rels" ContentType="application/vnd.openxmlformats-package.relationships+xml"/>
  <Override PartName="/ppt/slides/_rels/slide102.xml.rels" ContentType="application/vnd.openxmlformats-package.relationships+xml"/>
  <Override PartName="/ppt/slides/_rels/slide103.xml.rels" ContentType="application/vnd.openxmlformats-package.relationships+xml"/>
  <Override PartName="/ppt/slides/_rels/slide104.xml.rels" ContentType="application/vnd.openxmlformats-package.relationships+xml"/>
  <Override PartName="/ppt/slides/_rels/slide105.xml.rels" ContentType="application/vnd.openxmlformats-package.relationships+xml"/>
  <Override PartName="/ppt/slides/_rels/slide106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10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ubTitle"/>
          </p:nvPr>
        </p:nvSpPr>
        <p:spPr>
          <a:xfrm>
            <a:off x="754560" y="2051640"/>
            <a:ext cx="8229240" cy="5299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754560" y="2051640"/>
            <a:ext cx="8229240" cy="5299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754560" y="2051640"/>
            <a:ext cx="8229240" cy="5299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ubTitle"/>
          </p:nvPr>
        </p:nvSpPr>
        <p:spPr>
          <a:xfrm>
            <a:off x="754560" y="2051640"/>
            <a:ext cx="8229240" cy="5299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754560" y="2051640"/>
            <a:ext cx="8229240" cy="5299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754560" y="2051640"/>
            <a:ext cx="8229240" cy="5299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ubTitle"/>
          </p:nvPr>
        </p:nvSpPr>
        <p:spPr>
          <a:xfrm>
            <a:off x="754560" y="2051640"/>
            <a:ext cx="8229240" cy="5299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mailto:aldisio.medeiros@lapisco.ifce.edu.br" TargetMode="External"/><Relationship Id="rId3" Type="http://schemas.openxmlformats.org/officeDocument/2006/relationships/hyperlink" Target="mailto:pedrosarf@lapisco.ifce.edu.br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12240" y="-43560"/>
            <a:ext cx="9209880" cy="321480"/>
            <a:chOff x="-12240" y="-43560"/>
            <a:chExt cx="9209880" cy="321480"/>
          </a:xfrm>
        </p:grpSpPr>
        <p:sp>
          <p:nvSpPr>
            <p:cNvPr id="1" name="CustomShape 2"/>
            <p:cNvSpPr/>
            <p:nvPr/>
          </p:nvSpPr>
          <p:spPr>
            <a:xfrm>
              <a:off x="-12240" y="-43560"/>
              <a:ext cx="4680000" cy="32148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4565880" y="-43560"/>
              <a:ext cx="4631760" cy="3214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" name="CustomShape 4"/>
          <p:cNvSpPr/>
          <p:nvPr/>
        </p:nvSpPr>
        <p:spPr>
          <a:xfrm>
            <a:off x="4560120" y="-43920"/>
            <a:ext cx="4578120" cy="3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Instituto Federal do Ceará - IFCE</a:t>
            </a:r>
            <a:endParaRPr b="0" lang="pt-BR" sz="1300" spc="-1" strike="noStrike">
              <a:latin typeface="Arial"/>
            </a:endParaRPr>
          </a:p>
        </p:txBody>
      </p:sp>
      <p:grpSp>
        <p:nvGrpSpPr>
          <p:cNvPr id="4" name="Group 5"/>
          <p:cNvGrpSpPr/>
          <p:nvPr/>
        </p:nvGrpSpPr>
        <p:grpSpPr>
          <a:xfrm>
            <a:off x="-16560" y="6517080"/>
            <a:ext cx="9176400" cy="374040"/>
            <a:chOff x="-16560" y="6517080"/>
            <a:chExt cx="9176400" cy="374040"/>
          </a:xfrm>
        </p:grpSpPr>
        <p:sp>
          <p:nvSpPr>
            <p:cNvPr id="5" name="CustomShape 6"/>
            <p:cNvSpPr/>
            <p:nvPr/>
          </p:nvSpPr>
          <p:spPr>
            <a:xfrm>
              <a:off x="-16560" y="6517080"/>
              <a:ext cx="4582440" cy="37404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4560120" y="6517080"/>
              <a:ext cx="4599720" cy="37404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" name="CustomShape 8"/>
          <p:cNvSpPr/>
          <p:nvPr/>
        </p:nvSpPr>
        <p:spPr>
          <a:xfrm>
            <a:off x="130680" y="6517080"/>
            <a:ext cx="394992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Aldísio Gonçalves Medeiros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8" name="CustomShape 9"/>
          <p:cNvSpPr/>
          <p:nvPr/>
        </p:nvSpPr>
        <p:spPr>
          <a:xfrm>
            <a:off x="6555600" y="6516720"/>
            <a:ext cx="258300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Abril, 08 de 2019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9" name="CustomShape 10"/>
          <p:cNvSpPr/>
          <p:nvPr/>
        </p:nvSpPr>
        <p:spPr>
          <a:xfrm>
            <a:off x="-12240" y="-43920"/>
            <a:ext cx="4578120" cy="32328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Programa de Pós-Graduação em Ciência da Computação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0" name="CustomShape 11"/>
          <p:cNvSpPr/>
          <p:nvPr/>
        </p:nvSpPr>
        <p:spPr>
          <a:xfrm>
            <a:off x="2669040" y="4627080"/>
            <a:ext cx="36572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Prof. Msc. Aldisio Medeiros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1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2"/>
              </a:rPr>
              <a:t>aldisio.medeiros@lapisco.ifce.edu.br</a:t>
            </a:r>
            <a:endParaRPr b="0" lang="pt-B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Prof. Dr. Pedro Pedrosa 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1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3"/>
              </a:rPr>
              <a:t>pedrosarf@lapisco.ifce.edu.br</a:t>
            </a:r>
            <a:endParaRPr b="0" lang="pt-B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100" spc="-1" strike="noStrike">
              <a:latin typeface="Arial"/>
            </a:endParaRPr>
          </a:p>
        </p:txBody>
      </p:sp>
      <p:sp>
        <p:nvSpPr>
          <p:cNvPr id="11" name="CustomShape 12"/>
          <p:cNvSpPr/>
          <p:nvPr/>
        </p:nvSpPr>
        <p:spPr>
          <a:xfrm>
            <a:off x="605520" y="1137240"/>
            <a:ext cx="7932960" cy="3049920"/>
          </a:xfrm>
          <a:prstGeom prst="roundRect">
            <a:avLst>
              <a:gd name="adj" fmla="val 10099"/>
            </a:avLst>
          </a:prstGeom>
          <a:solidFill>
            <a:srgbClr val="fffff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Visão Computacional 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- 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Segmentação de Imagem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2" name="Google Shape;43;p8" descr=""/>
          <p:cNvPicPr/>
          <p:nvPr/>
        </p:nvPicPr>
        <p:blipFill>
          <a:blip r:embed="rId4"/>
          <a:stretch/>
        </p:blipFill>
        <p:spPr>
          <a:xfrm>
            <a:off x="6175080" y="1478520"/>
            <a:ext cx="2015280" cy="1081440"/>
          </a:xfrm>
          <a:prstGeom prst="rect">
            <a:avLst/>
          </a:prstGeom>
          <a:ln>
            <a:noFill/>
          </a:ln>
        </p:spPr>
      </p:pic>
      <p:pic>
        <p:nvPicPr>
          <p:cNvPr id="13" name="Google Shape;44;p8" descr=""/>
          <p:cNvPicPr/>
          <p:nvPr/>
        </p:nvPicPr>
        <p:blipFill>
          <a:blip r:embed="rId5"/>
          <a:stretch/>
        </p:blipFill>
        <p:spPr>
          <a:xfrm>
            <a:off x="1412640" y="1357200"/>
            <a:ext cx="4762080" cy="1285560"/>
          </a:xfrm>
          <a:prstGeom prst="rect">
            <a:avLst/>
          </a:prstGeom>
          <a:ln>
            <a:noFill/>
          </a:ln>
        </p:spPr>
      </p:pic>
      <p:sp>
        <p:nvSpPr>
          <p:cNvPr id="14" name="PlaceHolder 13"/>
          <p:cNvSpPr>
            <a:spLocks noGrp="1"/>
          </p:cNvSpPr>
          <p:nvPr>
            <p:ph type="sldNum"/>
          </p:nvPr>
        </p:nvSpPr>
        <p:spPr>
          <a:xfrm>
            <a:off x="4461120" y="6471000"/>
            <a:ext cx="54828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69D0EE83-372C-411D-B035-B2E39271A424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15" name="PlaceHolder 1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1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1"/>
          <p:cNvGrpSpPr/>
          <p:nvPr/>
        </p:nvGrpSpPr>
        <p:grpSpPr>
          <a:xfrm>
            <a:off x="-12240" y="-43560"/>
            <a:ext cx="9209880" cy="321480"/>
            <a:chOff x="-12240" y="-43560"/>
            <a:chExt cx="9209880" cy="321480"/>
          </a:xfrm>
        </p:grpSpPr>
        <p:sp>
          <p:nvSpPr>
            <p:cNvPr id="54" name="CustomShape 2"/>
            <p:cNvSpPr/>
            <p:nvPr/>
          </p:nvSpPr>
          <p:spPr>
            <a:xfrm>
              <a:off x="-12240" y="-43560"/>
              <a:ext cx="4680000" cy="32148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3"/>
            <p:cNvSpPr/>
            <p:nvPr/>
          </p:nvSpPr>
          <p:spPr>
            <a:xfrm>
              <a:off x="4565880" y="-43560"/>
              <a:ext cx="4631760" cy="3214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" name="CustomShape 4"/>
          <p:cNvSpPr/>
          <p:nvPr/>
        </p:nvSpPr>
        <p:spPr>
          <a:xfrm>
            <a:off x="4560120" y="-43920"/>
            <a:ext cx="4578120" cy="3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Instituto Federal do Ceará - IFCE</a:t>
            </a:r>
            <a:endParaRPr b="0" lang="pt-BR" sz="1300" spc="-1" strike="noStrike">
              <a:latin typeface="Arial"/>
            </a:endParaRPr>
          </a:p>
        </p:txBody>
      </p:sp>
      <p:grpSp>
        <p:nvGrpSpPr>
          <p:cNvPr id="57" name="Group 5"/>
          <p:cNvGrpSpPr/>
          <p:nvPr/>
        </p:nvGrpSpPr>
        <p:grpSpPr>
          <a:xfrm>
            <a:off x="-16560" y="6517080"/>
            <a:ext cx="9176400" cy="374040"/>
            <a:chOff x="-16560" y="6517080"/>
            <a:chExt cx="9176400" cy="374040"/>
          </a:xfrm>
        </p:grpSpPr>
        <p:sp>
          <p:nvSpPr>
            <p:cNvPr id="58" name="CustomShape 6"/>
            <p:cNvSpPr/>
            <p:nvPr/>
          </p:nvSpPr>
          <p:spPr>
            <a:xfrm>
              <a:off x="-16560" y="6517080"/>
              <a:ext cx="4582440" cy="37404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7"/>
            <p:cNvSpPr/>
            <p:nvPr/>
          </p:nvSpPr>
          <p:spPr>
            <a:xfrm>
              <a:off x="4560120" y="6517080"/>
              <a:ext cx="4599720" cy="37404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" name="CustomShape 8"/>
          <p:cNvSpPr/>
          <p:nvPr/>
        </p:nvSpPr>
        <p:spPr>
          <a:xfrm>
            <a:off x="130680" y="6517080"/>
            <a:ext cx="394992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Aldísio Gonçalves Medeiros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61" name="CustomShape 9"/>
          <p:cNvSpPr/>
          <p:nvPr/>
        </p:nvSpPr>
        <p:spPr>
          <a:xfrm>
            <a:off x="6555600" y="6516720"/>
            <a:ext cx="258300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Abril, 08 de 2019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62" name="CustomShape 10"/>
          <p:cNvSpPr/>
          <p:nvPr/>
        </p:nvSpPr>
        <p:spPr>
          <a:xfrm>
            <a:off x="-12240" y="-43920"/>
            <a:ext cx="4578120" cy="32328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Programa de Pós-Graduação em Ciência da Computação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63" name="PlaceHolder 1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12"/>
          <p:cNvSpPr>
            <a:spLocks noGrp="1"/>
          </p:cNvSpPr>
          <p:nvPr>
            <p:ph type="sldNum"/>
          </p:nvPr>
        </p:nvSpPr>
        <p:spPr>
          <a:xfrm>
            <a:off x="4461120" y="6471000"/>
            <a:ext cx="54828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C48C22DB-97BB-4C89-AC2E-8E4424DC9075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1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5" name="PlaceHolder 1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"/>
          <p:cNvGrpSpPr/>
          <p:nvPr/>
        </p:nvGrpSpPr>
        <p:grpSpPr>
          <a:xfrm>
            <a:off x="-12240" y="-43560"/>
            <a:ext cx="9209880" cy="321480"/>
            <a:chOff x="-12240" y="-43560"/>
            <a:chExt cx="9209880" cy="321480"/>
          </a:xfrm>
        </p:grpSpPr>
        <p:sp>
          <p:nvSpPr>
            <p:cNvPr id="103" name="CustomShape 2"/>
            <p:cNvSpPr/>
            <p:nvPr/>
          </p:nvSpPr>
          <p:spPr>
            <a:xfrm>
              <a:off x="-12240" y="-43560"/>
              <a:ext cx="4680000" cy="32148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3"/>
            <p:cNvSpPr/>
            <p:nvPr/>
          </p:nvSpPr>
          <p:spPr>
            <a:xfrm>
              <a:off x="4565880" y="-43560"/>
              <a:ext cx="4631760" cy="3214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" name="CustomShape 4"/>
          <p:cNvSpPr/>
          <p:nvPr/>
        </p:nvSpPr>
        <p:spPr>
          <a:xfrm>
            <a:off x="4560120" y="-43920"/>
            <a:ext cx="4578120" cy="3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Instituto Federal do Ceará - IFCE</a:t>
            </a:r>
            <a:endParaRPr b="0" lang="pt-BR" sz="1300" spc="-1" strike="noStrike">
              <a:latin typeface="Arial"/>
            </a:endParaRPr>
          </a:p>
        </p:txBody>
      </p:sp>
      <p:grpSp>
        <p:nvGrpSpPr>
          <p:cNvPr id="106" name="Group 5"/>
          <p:cNvGrpSpPr/>
          <p:nvPr/>
        </p:nvGrpSpPr>
        <p:grpSpPr>
          <a:xfrm>
            <a:off x="-16560" y="6517080"/>
            <a:ext cx="9176400" cy="374040"/>
            <a:chOff x="-16560" y="6517080"/>
            <a:chExt cx="9176400" cy="374040"/>
          </a:xfrm>
        </p:grpSpPr>
        <p:sp>
          <p:nvSpPr>
            <p:cNvPr id="107" name="CustomShape 6"/>
            <p:cNvSpPr/>
            <p:nvPr/>
          </p:nvSpPr>
          <p:spPr>
            <a:xfrm>
              <a:off x="-16560" y="6517080"/>
              <a:ext cx="4582440" cy="37404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CustomShape 7"/>
            <p:cNvSpPr/>
            <p:nvPr/>
          </p:nvSpPr>
          <p:spPr>
            <a:xfrm>
              <a:off x="4560120" y="6517080"/>
              <a:ext cx="4599720" cy="37404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9" name="CustomShape 8"/>
          <p:cNvSpPr/>
          <p:nvPr/>
        </p:nvSpPr>
        <p:spPr>
          <a:xfrm>
            <a:off x="130680" y="6517080"/>
            <a:ext cx="394992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Aldísio Gonçalves Medeiros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10" name="CustomShape 9"/>
          <p:cNvSpPr/>
          <p:nvPr/>
        </p:nvSpPr>
        <p:spPr>
          <a:xfrm>
            <a:off x="6555600" y="6516720"/>
            <a:ext cx="258300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Abril, 08 de 2019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11" name="CustomShape 10"/>
          <p:cNvSpPr/>
          <p:nvPr/>
        </p:nvSpPr>
        <p:spPr>
          <a:xfrm>
            <a:off x="-12240" y="-43920"/>
            <a:ext cx="4578120" cy="32328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Programa de Pós-Graduação em Ciência da Computação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12" name="CustomShape 11"/>
          <p:cNvSpPr/>
          <p:nvPr/>
        </p:nvSpPr>
        <p:spPr>
          <a:xfrm>
            <a:off x="478080" y="579960"/>
            <a:ext cx="8229240" cy="559080"/>
          </a:xfrm>
          <a:prstGeom prst="roundRect">
            <a:avLst>
              <a:gd name="adj" fmla="val 18036"/>
            </a:avLst>
          </a:prstGeom>
          <a:solidFill>
            <a:srgbClr val="fffff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PlaceHolder 12"/>
          <p:cNvSpPr>
            <a:spLocks noGrp="1"/>
          </p:cNvSpPr>
          <p:nvPr>
            <p:ph type="title"/>
          </p:nvPr>
        </p:nvSpPr>
        <p:spPr>
          <a:xfrm>
            <a:off x="532800" y="576720"/>
            <a:ext cx="6007320" cy="5590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3"/>
          <p:cNvSpPr>
            <a:spLocks noGrp="1"/>
          </p:cNvSpPr>
          <p:nvPr>
            <p:ph type="body"/>
          </p:nvPr>
        </p:nvSpPr>
        <p:spPr>
          <a:xfrm>
            <a:off x="552240" y="1249200"/>
            <a:ext cx="8229240" cy="37440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14"/>
          <p:cNvSpPr>
            <a:spLocks noGrp="1"/>
          </p:cNvSpPr>
          <p:nvPr>
            <p:ph type="sldNum"/>
          </p:nvPr>
        </p:nvSpPr>
        <p:spPr>
          <a:xfrm>
            <a:off x="4461120" y="6471000"/>
            <a:ext cx="54828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9296FC6E-5ADF-40B2-B4CD-D510DD372494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1</a:t>
            </a:fld>
            <a:endParaRPr b="0" lang="pt-BR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/>
          <p:cNvGrpSpPr/>
          <p:nvPr/>
        </p:nvGrpSpPr>
        <p:grpSpPr>
          <a:xfrm>
            <a:off x="-12240" y="-43560"/>
            <a:ext cx="9209880" cy="321480"/>
            <a:chOff x="-12240" y="-43560"/>
            <a:chExt cx="9209880" cy="321480"/>
          </a:xfrm>
        </p:grpSpPr>
        <p:sp>
          <p:nvSpPr>
            <p:cNvPr id="153" name="CustomShape 2"/>
            <p:cNvSpPr/>
            <p:nvPr/>
          </p:nvSpPr>
          <p:spPr>
            <a:xfrm>
              <a:off x="-12240" y="-43560"/>
              <a:ext cx="4680000" cy="32148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3"/>
            <p:cNvSpPr/>
            <p:nvPr/>
          </p:nvSpPr>
          <p:spPr>
            <a:xfrm>
              <a:off x="4565880" y="-43560"/>
              <a:ext cx="4631760" cy="3214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5" name="CustomShape 4"/>
          <p:cNvSpPr/>
          <p:nvPr/>
        </p:nvSpPr>
        <p:spPr>
          <a:xfrm>
            <a:off x="4560120" y="-43920"/>
            <a:ext cx="4578120" cy="3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Instituto Federal do Ceará - IFCE</a:t>
            </a:r>
            <a:endParaRPr b="0" lang="pt-BR" sz="1300" spc="-1" strike="noStrike">
              <a:latin typeface="Arial"/>
            </a:endParaRPr>
          </a:p>
        </p:txBody>
      </p:sp>
      <p:grpSp>
        <p:nvGrpSpPr>
          <p:cNvPr id="156" name="Group 5"/>
          <p:cNvGrpSpPr/>
          <p:nvPr/>
        </p:nvGrpSpPr>
        <p:grpSpPr>
          <a:xfrm>
            <a:off x="-16560" y="6517080"/>
            <a:ext cx="9176400" cy="374040"/>
            <a:chOff x="-16560" y="6517080"/>
            <a:chExt cx="9176400" cy="374040"/>
          </a:xfrm>
        </p:grpSpPr>
        <p:sp>
          <p:nvSpPr>
            <p:cNvPr id="157" name="CustomShape 6"/>
            <p:cNvSpPr/>
            <p:nvPr/>
          </p:nvSpPr>
          <p:spPr>
            <a:xfrm>
              <a:off x="-16560" y="6517080"/>
              <a:ext cx="4582440" cy="37404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7"/>
            <p:cNvSpPr/>
            <p:nvPr/>
          </p:nvSpPr>
          <p:spPr>
            <a:xfrm>
              <a:off x="4560120" y="6517080"/>
              <a:ext cx="4599720" cy="37404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" name="CustomShape 8"/>
          <p:cNvSpPr/>
          <p:nvPr/>
        </p:nvSpPr>
        <p:spPr>
          <a:xfrm>
            <a:off x="130680" y="6517080"/>
            <a:ext cx="394992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Aldísio Gonçalves Medeiros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60" name="CustomShape 9"/>
          <p:cNvSpPr/>
          <p:nvPr/>
        </p:nvSpPr>
        <p:spPr>
          <a:xfrm>
            <a:off x="6555600" y="6516720"/>
            <a:ext cx="258300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Abril, 08 de 2019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61" name="CustomShape 10"/>
          <p:cNvSpPr/>
          <p:nvPr/>
        </p:nvSpPr>
        <p:spPr>
          <a:xfrm>
            <a:off x="-12240" y="-43920"/>
            <a:ext cx="4578120" cy="32328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Programa de Pós-Graduação em Ciência da Computação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62" name="CustomShape 11"/>
          <p:cNvSpPr/>
          <p:nvPr/>
        </p:nvSpPr>
        <p:spPr>
          <a:xfrm>
            <a:off x="478080" y="579960"/>
            <a:ext cx="8229240" cy="559080"/>
          </a:xfrm>
          <a:prstGeom prst="roundRect">
            <a:avLst>
              <a:gd name="adj" fmla="val 18036"/>
            </a:avLst>
          </a:prstGeom>
          <a:solidFill>
            <a:srgbClr val="fffff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PlaceHolder 12"/>
          <p:cNvSpPr>
            <a:spLocks noGrp="1"/>
          </p:cNvSpPr>
          <p:nvPr>
            <p:ph type="title"/>
          </p:nvPr>
        </p:nvSpPr>
        <p:spPr>
          <a:xfrm>
            <a:off x="532800" y="576720"/>
            <a:ext cx="6007320" cy="5590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13"/>
          <p:cNvSpPr>
            <a:spLocks noGrp="1"/>
          </p:cNvSpPr>
          <p:nvPr>
            <p:ph type="body"/>
          </p:nvPr>
        </p:nvSpPr>
        <p:spPr>
          <a:xfrm>
            <a:off x="552240" y="1249200"/>
            <a:ext cx="8229240" cy="37440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14"/>
          <p:cNvSpPr>
            <a:spLocks noGrp="1"/>
          </p:cNvSpPr>
          <p:nvPr>
            <p:ph type="sldNum"/>
          </p:nvPr>
        </p:nvSpPr>
        <p:spPr>
          <a:xfrm>
            <a:off x="4461120" y="6471000"/>
            <a:ext cx="54828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1AF3BDB4-4C0D-4CC9-BBFD-95C68D77D94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1</a:t>
            </a:fld>
            <a:endParaRPr b="0" lang="pt-BR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1"/>
          <p:cNvGrpSpPr/>
          <p:nvPr/>
        </p:nvGrpSpPr>
        <p:grpSpPr>
          <a:xfrm>
            <a:off x="-12240" y="-43560"/>
            <a:ext cx="9209880" cy="321480"/>
            <a:chOff x="-12240" y="-43560"/>
            <a:chExt cx="9209880" cy="321480"/>
          </a:xfrm>
        </p:grpSpPr>
        <p:sp>
          <p:nvSpPr>
            <p:cNvPr id="203" name="CustomShape 2"/>
            <p:cNvSpPr/>
            <p:nvPr/>
          </p:nvSpPr>
          <p:spPr>
            <a:xfrm>
              <a:off x="-12240" y="-43560"/>
              <a:ext cx="4680000" cy="32148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3"/>
            <p:cNvSpPr/>
            <p:nvPr/>
          </p:nvSpPr>
          <p:spPr>
            <a:xfrm>
              <a:off x="4565880" y="-43560"/>
              <a:ext cx="4631760" cy="3214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5" name="CustomShape 4"/>
          <p:cNvSpPr/>
          <p:nvPr/>
        </p:nvSpPr>
        <p:spPr>
          <a:xfrm>
            <a:off x="4560120" y="-43920"/>
            <a:ext cx="4578120" cy="3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Instituto Federal do Ceará - IFCE</a:t>
            </a:r>
            <a:endParaRPr b="0" lang="pt-BR" sz="1300" spc="-1" strike="noStrike">
              <a:latin typeface="Arial"/>
            </a:endParaRPr>
          </a:p>
        </p:txBody>
      </p:sp>
      <p:grpSp>
        <p:nvGrpSpPr>
          <p:cNvPr id="206" name="Group 5"/>
          <p:cNvGrpSpPr/>
          <p:nvPr/>
        </p:nvGrpSpPr>
        <p:grpSpPr>
          <a:xfrm>
            <a:off x="-16560" y="6517080"/>
            <a:ext cx="9176400" cy="374040"/>
            <a:chOff x="-16560" y="6517080"/>
            <a:chExt cx="9176400" cy="374040"/>
          </a:xfrm>
        </p:grpSpPr>
        <p:sp>
          <p:nvSpPr>
            <p:cNvPr id="207" name="CustomShape 6"/>
            <p:cNvSpPr/>
            <p:nvPr/>
          </p:nvSpPr>
          <p:spPr>
            <a:xfrm>
              <a:off x="-16560" y="6517080"/>
              <a:ext cx="4582440" cy="37404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7"/>
            <p:cNvSpPr/>
            <p:nvPr/>
          </p:nvSpPr>
          <p:spPr>
            <a:xfrm>
              <a:off x="4560120" y="6517080"/>
              <a:ext cx="4599720" cy="37404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" name="CustomShape 8"/>
          <p:cNvSpPr/>
          <p:nvPr/>
        </p:nvSpPr>
        <p:spPr>
          <a:xfrm>
            <a:off x="130680" y="6517080"/>
            <a:ext cx="394992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Aldísio Gonçalves Medeiros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10" name="CustomShape 9"/>
          <p:cNvSpPr/>
          <p:nvPr/>
        </p:nvSpPr>
        <p:spPr>
          <a:xfrm>
            <a:off x="6555600" y="6516720"/>
            <a:ext cx="258300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Abril, 08 de 2019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11" name="CustomShape 10"/>
          <p:cNvSpPr/>
          <p:nvPr/>
        </p:nvSpPr>
        <p:spPr>
          <a:xfrm>
            <a:off x="-12240" y="-43920"/>
            <a:ext cx="4578120" cy="32328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Programa de Pós-Graduação em Ciência da Computação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12" name="CustomShape 11"/>
          <p:cNvSpPr/>
          <p:nvPr/>
        </p:nvSpPr>
        <p:spPr>
          <a:xfrm>
            <a:off x="478080" y="579960"/>
            <a:ext cx="8229240" cy="559080"/>
          </a:xfrm>
          <a:prstGeom prst="roundRect">
            <a:avLst>
              <a:gd name="adj" fmla="val 18036"/>
            </a:avLst>
          </a:prstGeom>
          <a:solidFill>
            <a:srgbClr val="fffff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PlaceHolder 12"/>
          <p:cNvSpPr>
            <a:spLocks noGrp="1"/>
          </p:cNvSpPr>
          <p:nvPr>
            <p:ph type="title"/>
          </p:nvPr>
        </p:nvSpPr>
        <p:spPr>
          <a:xfrm>
            <a:off x="532800" y="576720"/>
            <a:ext cx="6007320" cy="5590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13"/>
          <p:cNvSpPr>
            <a:spLocks noGrp="1"/>
          </p:cNvSpPr>
          <p:nvPr>
            <p:ph type="body"/>
          </p:nvPr>
        </p:nvSpPr>
        <p:spPr>
          <a:xfrm>
            <a:off x="552240" y="1249200"/>
            <a:ext cx="8229240" cy="37440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14"/>
          <p:cNvSpPr>
            <a:spLocks noGrp="1"/>
          </p:cNvSpPr>
          <p:nvPr>
            <p:ph type="sldNum"/>
          </p:nvPr>
        </p:nvSpPr>
        <p:spPr>
          <a:xfrm>
            <a:off x="4461120" y="6471000"/>
            <a:ext cx="54828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9BFB3C0B-8FDA-42CF-9239-715D4E236270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1"/>
          <p:cNvGrpSpPr/>
          <p:nvPr/>
        </p:nvGrpSpPr>
        <p:grpSpPr>
          <a:xfrm>
            <a:off x="-12240" y="-43560"/>
            <a:ext cx="9209880" cy="321480"/>
            <a:chOff x="-12240" y="-43560"/>
            <a:chExt cx="9209880" cy="321480"/>
          </a:xfrm>
        </p:grpSpPr>
        <p:sp>
          <p:nvSpPr>
            <p:cNvPr id="253" name="CustomShape 2"/>
            <p:cNvSpPr/>
            <p:nvPr/>
          </p:nvSpPr>
          <p:spPr>
            <a:xfrm>
              <a:off x="-12240" y="-43560"/>
              <a:ext cx="4680000" cy="32148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3"/>
            <p:cNvSpPr/>
            <p:nvPr/>
          </p:nvSpPr>
          <p:spPr>
            <a:xfrm>
              <a:off x="4565880" y="-43560"/>
              <a:ext cx="4631760" cy="3214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5" name="CustomShape 4"/>
          <p:cNvSpPr/>
          <p:nvPr/>
        </p:nvSpPr>
        <p:spPr>
          <a:xfrm>
            <a:off x="4560120" y="-43920"/>
            <a:ext cx="4578120" cy="3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Instituto Federal do Ceará - IFCE</a:t>
            </a:r>
            <a:endParaRPr b="0" lang="pt-BR" sz="1300" spc="-1" strike="noStrike">
              <a:latin typeface="Arial"/>
            </a:endParaRPr>
          </a:p>
        </p:txBody>
      </p:sp>
      <p:grpSp>
        <p:nvGrpSpPr>
          <p:cNvPr id="256" name="Group 5"/>
          <p:cNvGrpSpPr/>
          <p:nvPr/>
        </p:nvGrpSpPr>
        <p:grpSpPr>
          <a:xfrm>
            <a:off x="-16560" y="6517080"/>
            <a:ext cx="9176400" cy="374040"/>
            <a:chOff x="-16560" y="6517080"/>
            <a:chExt cx="9176400" cy="374040"/>
          </a:xfrm>
        </p:grpSpPr>
        <p:sp>
          <p:nvSpPr>
            <p:cNvPr id="257" name="CustomShape 6"/>
            <p:cNvSpPr/>
            <p:nvPr/>
          </p:nvSpPr>
          <p:spPr>
            <a:xfrm>
              <a:off x="-16560" y="6517080"/>
              <a:ext cx="4582440" cy="37404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7"/>
            <p:cNvSpPr/>
            <p:nvPr/>
          </p:nvSpPr>
          <p:spPr>
            <a:xfrm>
              <a:off x="4560120" y="6517080"/>
              <a:ext cx="4599720" cy="37404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9" name="CustomShape 8"/>
          <p:cNvSpPr/>
          <p:nvPr/>
        </p:nvSpPr>
        <p:spPr>
          <a:xfrm>
            <a:off x="130680" y="6517080"/>
            <a:ext cx="394992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Aldísio Gonçalves Medeiros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0" name="CustomShape 9"/>
          <p:cNvSpPr/>
          <p:nvPr/>
        </p:nvSpPr>
        <p:spPr>
          <a:xfrm>
            <a:off x="6555600" y="6516720"/>
            <a:ext cx="258300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Abril, 08 de 2019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1" name="CustomShape 10"/>
          <p:cNvSpPr/>
          <p:nvPr/>
        </p:nvSpPr>
        <p:spPr>
          <a:xfrm>
            <a:off x="-12240" y="-43920"/>
            <a:ext cx="4578120" cy="32328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Programa de Pós-Graduação em Ciência da Computação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2" name="CustomShape 11"/>
          <p:cNvSpPr/>
          <p:nvPr/>
        </p:nvSpPr>
        <p:spPr>
          <a:xfrm>
            <a:off x="478080" y="579960"/>
            <a:ext cx="8229240" cy="559080"/>
          </a:xfrm>
          <a:prstGeom prst="roundRect">
            <a:avLst>
              <a:gd name="adj" fmla="val 18036"/>
            </a:avLst>
          </a:prstGeom>
          <a:solidFill>
            <a:srgbClr val="fffff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PlaceHolder 12"/>
          <p:cNvSpPr>
            <a:spLocks noGrp="1"/>
          </p:cNvSpPr>
          <p:nvPr>
            <p:ph type="title"/>
          </p:nvPr>
        </p:nvSpPr>
        <p:spPr>
          <a:xfrm>
            <a:off x="532800" y="576720"/>
            <a:ext cx="6007320" cy="5590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13"/>
          <p:cNvSpPr>
            <a:spLocks noGrp="1"/>
          </p:cNvSpPr>
          <p:nvPr>
            <p:ph type="body"/>
          </p:nvPr>
        </p:nvSpPr>
        <p:spPr>
          <a:xfrm>
            <a:off x="552240" y="1249200"/>
            <a:ext cx="8229240" cy="37440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14"/>
          <p:cNvSpPr>
            <a:spLocks noGrp="1"/>
          </p:cNvSpPr>
          <p:nvPr>
            <p:ph type="sldNum"/>
          </p:nvPr>
        </p:nvSpPr>
        <p:spPr>
          <a:xfrm>
            <a:off x="4461120" y="6471000"/>
            <a:ext cx="54828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F5CB3A85-B672-40AA-8BDC-DC4AECB254FF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1"/>
          <p:cNvGrpSpPr/>
          <p:nvPr/>
        </p:nvGrpSpPr>
        <p:grpSpPr>
          <a:xfrm>
            <a:off x="-12240" y="-43560"/>
            <a:ext cx="9209880" cy="321480"/>
            <a:chOff x="-12240" y="-43560"/>
            <a:chExt cx="9209880" cy="321480"/>
          </a:xfrm>
        </p:grpSpPr>
        <p:sp>
          <p:nvSpPr>
            <p:cNvPr id="303" name="CustomShape 2"/>
            <p:cNvSpPr/>
            <p:nvPr/>
          </p:nvSpPr>
          <p:spPr>
            <a:xfrm>
              <a:off x="-12240" y="-43560"/>
              <a:ext cx="4680000" cy="32148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3"/>
            <p:cNvSpPr/>
            <p:nvPr/>
          </p:nvSpPr>
          <p:spPr>
            <a:xfrm>
              <a:off x="4565880" y="-43560"/>
              <a:ext cx="4631760" cy="3214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5" name="CustomShape 4"/>
          <p:cNvSpPr/>
          <p:nvPr/>
        </p:nvSpPr>
        <p:spPr>
          <a:xfrm>
            <a:off x="4560120" y="-43920"/>
            <a:ext cx="4578120" cy="3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Instituto Federal do Ceará - IFCE</a:t>
            </a:r>
            <a:endParaRPr b="0" lang="pt-BR" sz="1300" spc="-1" strike="noStrike">
              <a:latin typeface="Arial"/>
            </a:endParaRPr>
          </a:p>
        </p:txBody>
      </p:sp>
      <p:grpSp>
        <p:nvGrpSpPr>
          <p:cNvPr id="306" name="Group 5"/>
          <p:cNvGrpSpPr/>
          <p:nvPr/>
        </p:nvGrpSpPr>
        <p:grpSpPr>
          <a:xfrm>
            <a:off x="-16560" y="6517080"/>
            <a:ext cx="9176400" cy="374040"/>
            <a:chOff x="-16560" y="6517080"/>
            <a:chExt cx="9176400" cy="374040"/>
          </a:xfrm>
        </p:grpSpPr>
        <p:sp>
          <p:nvSpPr>
            <p:cNvPr id="307" name="CustomShape 6"/>
            <p:cNvSpPr/>
            <p:nvPr/>
          </p:nvSpPr>
          <p:spPr>
            <a:xfrm>
              <a:off x="-16560" y="6517080"/>
              <a:ext cx="4582440" cy="37404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7"/>
            <p:cNvSpPr/>
            <p:nvPr/>
          </p:nvSpPr>
          <p:spPr>
            <a:xfrm>
              <a:off x="4560120" y="6517080"/>
              <a:ext cx="4599720" cy="37404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9" name="CustomShape 8"/>
          <p:cNvSpPr/>
          <p:nvPr/>
        </p:nvSpPr>
        <p:spPr>
          <a:xfrm>
            <a:off x="130680" y="6517080"/>
            <a:ext cx="394992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Arial"/>
                <a:ea typeface="Arial"/>
              </a:rPr>
              <a:t>Aldísio Gonçalves Medeiros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310" name="CustomShape 9"/>
          <p:cNvSpPr/>
          <p:nvPr/>
        </p:nvSpPr>
        <p:spPr>
          <a:xfrm>
            <a:off x="6555600" y="6516720"/>
            <a:ext cx="258300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Abril, 08 de 2019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311" name="CustomShape 10"/>
          <p:cNvSpPr/>
          <p:nvPr/>
        </p:nvSpPr>
        <p:spPr>
          <a:xfrm>
            <a:off x="-12240" y="-43920"/>
            <a:ext cx="4578120" cy="32328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Programa de Pós-Graduação em Ciência da Computação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312" name="PlaceHolder 11"/>
          <p:cNvSpPr>
            <a:spLocks noGrp="1"/>
          </p:cNvSpPr>
          <p:nvPr>
            <p:ph type="title"/>
          </p:nvPr>
        </p:nvSpPr>
        <p:spPr>
          <a:xfrm>
            <a:off x="754560" y="2051640"/>
            <a:ext cx="8229240" cy="11430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12"/>
          <p:cNvSpPr>
            <a:spLocks noGrp="1"/>
          </p:cNvSpPr>
          <p:nvPr>
            <p:ph type="sldNum"/>
          </p:nvPr>
        </p:nvSpPr>
        <p:spPr>
          <a:xfrm>
            <a:off x="4461120" y="6471000"/>
            <a:ext cx="54828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744EFB93-F4C2-48E1-ACA4-A37D9F23637D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314" name="PlaceHolder 1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7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slideLayout" Target="../slideLayouts/slideLayout17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slideLayout" Target="../slideLayouts/slideLayout17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slideLayout" Target="../slideLayouts/slideLayout17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slideLayout" Target="../slideLayouts/slideLayout17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hyperlink" Target="http://jornaldepneumologia.com.br/detalhe_artigo.asp?id=2824" TargetMode="External"/><Relationship Id="rId2" Type="http://schemas.openxmlformats.org/officeDocument/2006/relationships/slideLayout" Target="../slideLayouts/slideLayout6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2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slideLayout" Target="../slideLayouts/slideLayout2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2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2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2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slideLayout" Target="../slideLayouts/slideLayout2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slideLayout" Target="../slideLayouts/slideLayout2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slideLayout" Target="../slideLayouts/slideLayout2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27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2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slideLayout" Target="../slideLayouts/slideLayout2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slideLayout" Target="../slideLayouts/slideLayout2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slideLayout" Target="../slideLayouts/slideLayout27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slideLayout" Target="../slideLayouts/slideLayout2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slideLayout" Target="../slideLayouts/slideLayout2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7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slideLayout" Target="../slideLayouts/slideLayout2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slideLayout" Target="../slideLayouts/slideLayout2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slideLayout" Target="../slideLayouts/slideLayout27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27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slideLayout" Target="../slideLayouts/slideLayout27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27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slideLayout" Target="../slideLayouts/slideLayout39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39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slideLayout" Target="../slideLayouts/slideLayout27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5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5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46.jpeg"/><Relationship Id="rId2" Type="http://schemas.openxmlformats.org/officeDocument/2006/relationships/image" Target="../media/image147.jpeg"/><Relationship Id="rId3" Type="http://schemas.openxmlformats.org/officeDocument/2006/relationships/slideLayout" Target="../slideLayouts/slideLayout5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image" Target="../media/image149.png"/><Relationship Id="rId3" Type="http://schemas.openxmlformats.org/officeDocument/2006/relationships/slideLayout" Target="../slideLayouts/slideLayout5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5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5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slideLayout" Target="../slideLayouts/slideLayout5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slideLayout" Target="../slideLayouts/slideLayout17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141713EC-5848-4E4A-933E-0BEF82B1CA58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Introdução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04F5D881-4BE5-4EED-995F-856E851657BD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943200" y="5310360"/>
            <a:ext cx="75841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algn="ctr">
              <a:lnSpc>
                <a:spcPct val="115000"/>
              </a:lnSpc>
            </a:pPr>
            <a:r>
              <a:rPr b="1" lang="pt-BR" sz="1600" spc="-1" strike="noStrike">
                <a:solidFill>
                  <a:srgbClr val="222222"/>
                </a:solidFill>
                <a:latin typeface="Georgia"/>
                <a:ea typeface="Georgia"/>
              </a:rPr>
              <a:t>Figura 1:</a:t>
            </a:r>
            <a:r>
              <a:rPr b="0" lang="pt-BR" sz="1600" spc="-1" strike="noStrike">
                <a:solidFill>
                  <a:srgbClr val="222222"/>
                </a:solidFill>
                <a:latin typeface="Georgia"/>
                <a:ea typeface="Georgia"/>
              </a:rPr>
              <a:t> Fluxo sintético de um sistema de visão computacional.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Google Shape;249;p42" descr=""/>
          <p:cNvPicPr/>
          <p:nvPr/>
        </p:nvPicPr>
        <p:blipFill>
          <a:blip r:embed="rId1"/>
          <a:stretch/>
        </p:blipFill>
        <p:spPr>
          <a:xfrm>
            <a:off x="466560" y="1892160"/>
            <a:ext cx="8210520" cy="281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TextShape 1"/>
          <p:cNvSpPr txBox="1"/>
          <p:nvPr/>
        </p:nvSpPr>
        <p:spPr>
          <a:xfrm>
            <a:off x="552240" y="147780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</a:pPr>
            <a:r>
              <a:rPr b="0" lang="pt-BR" sz="3900" spc="-1" strike="noStrike">
                <a:solidFill>
                  <a:srgbClr val="222222"/>
                </a:solidFill>
                <a:latin typeface="Georgia"/>
                <a:ea typeface="Georgia"/>
              </a:rPr>
              <a:t>Alicações:</a:t>
            </a:r>
            <a:br/>
            <a:r>
              <a:rPr b="0" lang="pt-BR" sz="4000" spc="-1" strike="noStrike">
                <a:solidFill>
                  <a:srgbClr val="000000"/>
                </a:solidFill>
                <a:latin typeface="Georgia"/>
                <a:ea typeface="Georgia"/>
              </a:rPr>
              <a:t>Segmentação de AVC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E6B68845-7735-434E-8519-37F906C5664E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B720F7B-0BBB-413D-8ACE-C11A7AE23796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812" name="Google Shape;1034;p133" descr=""/>
          <p:cNvPicPr/>
          <p:nvPr/>
        </p:nvPicPr>
        <p:blipFill>
          <a:blip r:embed="rId1"/>
          <a:stretch/>
        </p:blipFill>
        <p:spPr>
          <a:xfrm>
            <a:off x="320400" y="4498560"/>
            <a:ext cx="8503920" cy="2254320"/>
          </a:xfrm>
          <a:prstGeom prst="rect">
            <a:avLst/>
          </a:prstGeom>
          <a:ln>
            <a:noFill/>
          </a:ln>
        </p:spPr>
      </p:pic>
      <p:pic>
        <p:nvPicPr>
          <p:cNvPr id="813" name="Google Shape;1035;p133" descr=""/>
          <p:cNvPicPr/>
          <p:nvPr/>
        </p:nvPicPr>
        <p:blipFill>
          <a:blip r:embed="rId2"/>
          <a:stretch/>
        </p:blipFill>
        <p:spPr>
          <a:xfrm>
            <a:off x="401040" y="2307240"/>
            <a:ext cx="8423280" cy="2254320"/>
          </a:xfrm>
          <a:prstGeom prst="rect">
            <a:avLst/>
          </a:prstGeom>
          <a:ln>
            <a:noFill/>
          </a:ln>
        </p:spPr>
      </p:pic>
      <p:pic>
        <p:nvPicPr>
          <p:cNvPr id="814" name="Google Shape;1036;p133" descr=""/>
          <p:cNvPicPr/>
          <p:nvPr/>
        </p:nvPicPr>
        <p:blipFill>
          <a:blip r:embed="rId3"/>
          <a:stretch/>
        </p:blipFill>
        <p:spPr>
          <a:xfrm>
            <a:off x="401040" y="52200"/>
            <a:ext cx="8423280" cy="225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4EF3083C-A698-41B7-9312-4966C2CF325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816" name="Google Shape;1042;p134" descr=""/>
          <p:cNvPicPr/>
          <p:nvPr/>
        </p:nvPicPr>
        <p:blipFill>
          <a:blip r:embed="rId1"/>
          <a:stretch/>
        </p:blipFill>
        <p:spPr>
          <a:xfrm>
            <a:off x="309600" y="4460040"/>
            <a:ext cx="8503920" cy="2278080"/>
          </a:xfrm>
          <a:prstGeom prst="rect">
            <a:avLst/>
          </a:prstGeom>
          <a:ln>
            <a:noFill/>
          </a:ln>
        </p:spPr>
      </p:pic>
      <p:pic>
        <p:nvPicPr>
          <p:cNvPr id="817" name="Google Shape;1043;p134" descr=""/>
          <p:cNvPicPr/>
          <p:nvPr/>
        </p:nvPicPr>
        <p:blipFill>
          <a:blip r:embed="rId2"/>
          <a:stretch/>
        </p:blipFill>
        <p:spPr>
          <a:xfrm>
            <a:off x="390240" y="2245680"/>
            <a:ext cx="8423280" cy="2278080"/>
          </a:xfrm>
          <a:prstGeom prst="rect">
            <a:avLst/>
          </a:prstGeom>
          <a:ln>
            <a:noFill/>
          </a:ln>
        </p:spPr>
      </p:pic>
      <p:pic>
        <p:nvPicPr>
          <p:cNvPr id="818" name="Google Shape;1044;p134" descr=""/>
          <p:cNvPicPr/>
          <p:nvPr/>
        </p:nvPicPr>
        <p:blipFill>
          <a:blip r:embed="rId3"/>
          <a:stretch/>
        </p:blipFill>
        <p:spPr>
          <a:xfrm>
            <a:off x="390240" y="-32400"/>
            <a:ext cx="8423280" cy="227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TextShape 1"/>
          <p:cNvSpPr txBox="1"/>
          <p:nvPr/>
        </p:nvSpPr>
        <p:spPr>
          <a:xfrm>
            <a:off x="552240" y="147780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</a:pPr>
            <a:r>
              <a:rPr b="0" lang="pt-BR" sz="3900" spc="-1" strike="noStrike">
                <a:solidFill>
                  <a:srgbClr val="222222"/>
                </a:solidFill>
                <a:latin typeface="Georgia"/>
                <a:ea typeface="Georgia"/>
              </a:rPr>
              <a:t>Alicações:</a:t>
            </a:r>
            <a:br/>
            <a:r>
              <a:rPr b="0" lang="pt-BR" sz="4000" spc="-1" strike="noStrike">
                <a:solidFill>
                  <a:srgbClr val="000000"/>
                </a:solidFill>
                <a:latin typeface="Georgia"/>
                <a:ea typeface="Georgia"/>
              </a:rPr>
              <a:t>Segmentação de melanoma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6B722284-6894-4960-8EDB-53E368742E7F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22F6E5AE-CF38-49DD-8C62-2B8D1F26171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822" name="Google Shape;1056;p136" descr=""/>
          <p:cNvPicPr/>
          <p:nvPr/>
        </p:nvPicPr>
        <p:blipFill>
          <a:blip r:embed="rId1"/>
          <a:stretch/>
        </p:blipFill>
        <p:spPr>
          <a:xfrm>
            <a:off x="31680" y="4592160"/>
            <a:ext cx="9097920" cy="2118960"/>
          </a:xfrm>
          <a:prstGeom prst="rect">
            <a:avLst/>
          </a:prstGeom>
          <a:ln>
            <a:noFill/>
          </a:ln>
        </p:spPr>
      </p:pic>
      <p:pic>
        <p:nvPicPr>
          <p:cNvPr id="823" name="Google Shape;1057;p136" descr=""/>
          <p:cNvPicPr/>
          <p:nvPr/>
        </p:nvPicPr>
        <p:blipFill>
          <a:blip r:embed="rId2"/>
          <a:stretch/>
        </p:blipFill>
        <p:spPr>
          <a:xfrm>
            <a:off x="31680" y="104760"/>
            <a:ext cx="9097920" cy="2094840"/>
          </a:xfrm>
          <a:prstGeom prst="rect">
            <a:avLst/>
          </a:prstGeom>
          <a:ln>
            <a:noFill/>
          </a:ln>
        </p:spPr>
      </p:pic>
      <p:pic>
        <p:nvPicPr>
          <p:cNvPr id="824" name="Google Shape;1058;p136" descr=""/>
          <p:cNvPicPr/>
          <p:nvPr/>
        </p:nvPicPr>
        <p:blipFill>
          <a:blip r:embed="rId3"/>
          <a:stretch/>
        </p:blipFill>
        <p:spPr>
          <a:xfrm>
            <a:off x="31680" y="2355840"/>
            <a:ext cx="9143640" cy="204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753DBCF-FF58-4CC9-8733-334D6CF29960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826" name="Google Shape;1064;p137" descr=""/>
          <p:cNvPicPr/>
          <p:nvPr/>
        </p:nvPicPr>
        <p:blipFill>
          <a:blip r:embed="rId1"/>
          <a:stretch/>
        </p:blipFill>
        <p:spPr>
          <a:xfrm>
            <a:off x="48240" y="4614840"/>
            <a:ext cx="9126720" cy="2085480"/>
          </a:xfrm>
          <a:prstGeom prst="rect">
            <a:avLst/>
          </a:prstGeom>
          <a:ln>
            <a:noFill/>
          </a:ln>
        </p:spPr>
      </p:pic>
      <p:pic>
        <p:nvPicPr>
          <p:cNvPr id="827" name="Google Shape;1065;p137" descr=""/>
          <p:cNvPicPr/>
          <p:nvPr/>
        </p:nvPicPr>
        <p:blipFill>
          <a:blip r:embed="rId2"/>
          <a:stretch/>
        </p:blipFill>
        <p:spPr>
          <a:xfrm>
            <a:off x="30960" y="2369880"/>
            <a:ext cx="9094680" cy="2085480"/>
          </a:xfrm>
          <a:prstGeom prst="rect">
            <a:avLst/>
          </a:prstGeom>
          <a:ln>
            <a:noFill/>
          </a:ln>
        </p:spPr>
      </p:pic>
      <p:pic>
        <p:nvPicPr>
          <p:cNvPr id="828" name="Google Shape;1066;p137" descr=""/>
          <p:cNvPicPr/>
          <p:nvPr/>
        </p:nvPicPr>
        <p:blipFill>
          <a:blip r:embed="rId3"/>
          <a:stretch/>
        </p:blipFill>
        <p:spPr>
          <a:xfrm>
            <a:off x="48240" y="104760"/>
            <a:ext cx="9094680" cy="210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extShape 1"/>
          <p:cNvSpPr txBox="1"/>
          <p:nvPr/>
        </p:nvSpPr>
        <p:spPr>
          <a:xfrm>
            <a:off x="552240" y="109656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WHO. Chronic obstructive pulmonary disease (COPD). 2018.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Mazo, C., &amp; Pessoa, M. G. (2018). Referente à consulta pública nº 68, de 7 de novembro de 2018: a respeito da recomendação da Comissão Nacional de Incorporação de Tecnologias no SUS (CONITEC) relativa à proposta de atualização do Protocolo Clínico e Diretrizes Terapêuticas (PCDT) de Hepatite C e coinfecções.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BADDINI-MARTINEZ, J.; PEREIRA, C. A. Quantos pacientes com fibrose pulmonar idiopática existem no brasil? Jornal Brasileiro de Pneumologia, Jornal Brasileiro de Pneumologia, v. 41, n. 6, p. 560–561, 2015.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PNEUMOLOGIA, J. B. de. Distância no teste de caminhada de seis minutos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e sobrevida na fibrose pulmonar idiopática no Brasil. 2019. Disponível em: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pt-BR" sz="1700" spc="-1" strike="noStrike" u="sng">
                <a:solidFill>
                  <a:srgbClr val="1155cc"/>
                </a:solidFill>
                <a:uFillTx/>
                <a:latin typeface="Georgia"/>
                <a:ea typeface="Georgia"/>
                <a:hlinkClick r:id="rId1"/>
              </a:rPr>
              <a:t>http://jornaldepneumologia.com.br/detalhe_artigo.asp?id=2824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CAPITAL, V.-P. da et al. Protocolo de diagnóstico e tratamento de fibrose pulmonar idiopática da sociedade do estado do rio de janeiro. 2018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FELIX, J. H. da S. et al. Avaliação computacional de enfisema pulmonar em TC: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comparação entre um sistema desenvolvido localmente e um sistema de uso livre. Jornal Brasileiro de Pneumologia, SciELO Brasil, v. 35, n. 9, p. 868–876, 2009.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Referências Bibliográficas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402EEC87-5236-47E9-AE7A-099D1234D5BF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TextShape 1"/>
          <p:cNvSpPr txBox="1"/>
          <p:nvPr/>
        </p:nvSpPr>
        <p:spPr>
          <a:xfrm>
            <a:off x="552240" y="109656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 startAt="7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AVINASH, S.; MANJUNATH, K.; KUMAR, S. S. An improved image processing analysis for the detection of lung cancer using gabor filters and watershed segmentation technique. In: IEEE. International Conference on Inventive Computation Technologies (ICICT). [S.l.], 2016. v. 3, p. 1–6.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 startAt="7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RAPAKA, S.; KUMAR, P. R. Efficient approach for non-ideal iris segmentation using improved particle swarm optimisation-based multilevel thresholding and geodesic active contours. IET Image Processing, IET, v. 12, n. 10, p. 1721–1729, 2018.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 startAt="7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KASS, M.; WITKIN, A.; TERZOPOULOS, D. Snakes: Active contour models.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International journal of computer vision, Springer, v. 1, n. 4, p. 321–331, 1988.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 startAt="7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COHEN, L. D. On active contour models and balloons. CVGIP: Image understanding, Elsevier, v. 53, n. 2, p. 211–218, 1991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 startAt="7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XU, C.; PRINCE, J. L. Snakes, shapes, and gradient vector flow. IEEE Transactions on image processing, IEEE, v. 7, n. 3, p. 359–369, 1998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 startAt="7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LI, B.; ACTON, S. T. Vector field convolution for image segmentation using snakes. In: IEEE. Image Processing, 2006 IEEE International Conference on. [S.l.], 2006. P. 1637–1640.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Referências Bibliográficas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B49D76C0-90F5-414B-A3D4-E61B4B8FEA46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extShape 1"/>
          <p:cNvSpPr txBox="1"/>
          <p:nvPr/>
        </p:nvSpPr>
        <p:spPr>
          <a:xfrm>
            <a:off x="552240" y="109656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 startAt="8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FILHO, P. P. R. Mca crisp: nova técnica de segmentação dos pulmões em imagens de tomografia computadorizada baseada no metodo de contorno ativo. Tese (Doutorado) - Universidade Federal do Ceará, Fortaleza, CE, 2010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 startAt="8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FELIX, J. H. d. S. Métodos de Contornos Ativos Hilbert 2D na segmentação de imagens dos pulmões em Tomografia Computadorizada do Tórax. Tese (Doutorado) — Tese de Doutorado, Universidade Federal do Ceará, Fortaleza, CE, 2013.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 startAt="8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FILHO, P. P. R. Métodos De Contornos Ativos Crisp Adaptativo 2d e 3d Aplicados Na Segmentação Dos Pulmões em Imagens De Tomografia Computadorizada Do Tórax. Tese (Doutorado) — Tese de Doutorado, Universidade Federal do Ceará, Fortaleza, CE, 2013.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 startAt="8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BARROS, A. C. da S. Optimum Path Snakes: Novo Método de Contornos Ativos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Adaptativo e Não-Paramétrico. Tese (Doutorado) — Universidade de Fortaleza, Fortaleza,CE, 2016.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222222"/>
              </a:buClr>
              <a:buFont typeface="Georgia"/>
              <a:buAutoNum type="arabicPeriod" startAt="8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FELIX, J. H. S. Sistema de Visão Computacional para Detecção e Quantificação de Enfisema Pulmonar. Tese (Doutorado) — Dissetação de Mestrado, Universidade Federal do Ceará, Fortaleza, CE, 2007.  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Referências Bibliográficas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A71654A-B450-4B3F-BC62-1C417D00BB76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TextShape 1"/>
          <p:cNvSpPr txBox="1"/>
          <p:nvPr/>
        </p:nvSpPr>
        <p:spPr>
          <a:xfrm>
            <a:off x="552240" y="147780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</a:pPr>
            <a:r>
              <a:rPr b="0" lang="pt-BR" sz="3900" spc="-1" strike="noStrike">
                <a:solidFill>
                  <a:srgbClr val="222222"/>
                </a:solidFill>
                <a:latin typeface="Georgia"/>
                <a:ea typeface="Georgia"/>
              </a:rPr>
              <a:t>Obrigado pela atenção!</a:t>
            </a:r>
            <a:endParaRPr b="0" lang="pt-BR" sz="3900" spc="-1" strike="noStrike">
              <a:solidFill>
                <a:srgbClr val="000000"/>
              </a:solidFill>
              <a:latin typeface="Arial"/>
            </a:endParaRPr>
          </a:p>
          <a:p>
            <a:pPr marL="457200" indent="-475920" algn="ctr">
              <a:lnSpc>
                <a:spcPct val="115000"/>
              </a:lnSpc>
              <a:buClr>
                <a:srgbClr val="222222"/>
              </a:buClr>
              <a:buFont typeface="Georgia"/>
              <a:buChar char="-"/>
            </a:pPr>
            <a:r>
              <a:rPr b="0" lang="pt-BR" sz="3900" spc="-1" strike="noStrike">
                <a:solidFill>
                  <a:srgbClr val="222222"/>
                </a:solidFill>
                <a:latin typeface="Georgia"/>
                <a:ea typeface="Georgia"/>
              </a:rPr>
              <a:t>Dúvidas?</a:t>
            </a:r>
            <a:endParaRPr b="0" lang="pt-BR" sz="39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pt-BR" sz="3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EB56F67B-FA3B-4163-A6FE-FEE83C357E64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139680" y="1156320"/>
            <a:ext cx="88297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spcBef>
                <a:spcPts val="601"/>
              </a:spcBef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Fundamentos: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Uma imagem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pode ser entendida como uma região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que pode ser particionada em regiões menores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 = {R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1,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2,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3, …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n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}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Deve satisfazer as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condições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1.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2.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i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é um conjunto conectado, i=1, 2, 3, ... n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 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3.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i </a:t>
            </a:r>
            <a:r>
              <a:rPr b="0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∩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j =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0" lang="pt-BR" sz="2100" spc="-1" strike="noStrike">
                <a:solidFill>
                  <a:srgbClr val="222222"/>
                </a:solidFill>
                <a:latin typeface="Georgia"/>
                <a:ea typeface="Georgia"/>
              </a:rPr>
              <a:t>∅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4.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Q(R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i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) = VERDADEIRA para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i=1, 2, 3, ... n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5.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Q(R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i </a:t>
            </a:r>
            <a:r>
              <a:rPr b="0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∪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j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) = FALSA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para quaisquer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i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</a:t>
            </a:r>
            <a:r>
              <a:rPr b="0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j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adjacentes.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spcBef>
                <a:spcPts val="601"/>
              </a:spcBef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Análises: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Similaridades: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Diz respeito a uma propriedade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comum (similar) a um conjunto de pontos, de tal modo que esta propriedade permite representar a região a ser segmentada.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Descontinuidades: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Diz respeito a uma propriedade baseada nas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diferenças entre regiões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especialmente em regiões que definem fronteiras das regiões sob análise.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indent="-22824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Introdução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76D6F27D-DB21-4DBB-9565-3444A0119426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395" name="Google Shape;257;p43" descr=""/>
          <p:cNvPicPr/>
          <p:nvPr/>
        </p:nvPicPr>
        <p:blipFill>
          <a:blip r:embed="rId1"/>
          <a:stretch/>
        </p:blipFill>
        <p:spPr>
          <a:xfrm>
            <a:off x="1776600" y="2522880"/>
            <a:ext cx="1068840" cy="67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Introdução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C0B2FE82-497D-49BD-9FCD-09224046F6D3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398" name="Google Shape;264;p44" descr=""/>
          <p:cNvPicPr/>
          <p:nvPr/>
        </p:nvPicPr>
        <p:blipFill>
          <a:blip r:embed="rId1"/>
          <a:stretch/>
        </p:blipFill>
        <p:spPr>
          <a:xfrm>
            <a:off x="833400" y="1168560"/>
            <a:ext cx="7477200" cy="534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552240" y="147780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</a:pPr>
            <a:r>
              <a:rPr b="0" lang="pt-BR" sz="3900" spc="-1" strike="noStrike">
                <a:solidFill>
                  <a:srgbClr val="222222"/>
                </a:solidFill>
                <a:latin typeface="Georgia"/>
                <a:ea typeface="Georgia"/>
              </a:rPr>
              <a:t>Segmentação Baseada em Similaridade</a:t>
            </a:r>
            <a:endParaRPr b="0" lang="pt-BR" sz="3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pt-BR" sz="3900" spc="-1" strike="noStrike">
              <a:solidFill>
                <a:srgbClr val="000000"/>
              </a:solidFill>
              <a:latin typeface="Arial"/>
            </a:endParaRPr>
          </a:p>
          <a:p>
            <a:pPr lvl="5" marL="2857680" indent="-571320">
              <a:lnSpc>
                <a:spcPct val="115000"/>
              </a:lnSpc>
              <a:buClr>
                <a:srgbClr val="000000"/>
              </a:buClr>
              <a:buFont typeface="Georgia"/>
              <a:buChar char="➤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6" marL="3200400" indent="-380520">
              <a:lnSpc>
                <a:spcPct val="115000"/>
              </a:lnSpc>
              <a:buClr>
                <a:srgbClr val="222222"/>
              </a:buClr>
              <a:buFont typeface="Georgia"/>
              <a:buChar char="→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Global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6" marL="3200400" indent="-380520">
              <a:lnSpc>
                <a:spcPct val="115000"/>
              </a:lnSpc>
              <a:buClr>
                <a:srgbClr val="222222"/>
              </a:buClr>
              <a:buFont typeface="Georgia"/>
              <a:buChar char="→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Otsu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6" marL="3200400" indent="-380520">
              <a:lnSpc>
                <a:spcPct val="115000"/>
              </a:lnSpc>
              <a:buClr>
                <a:srgbClr val="222222"/>
              </a:buClr>
              <a:buFont typeface="Georgia"/>
              <a:buChar char="→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Média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5" marL="2857680" indent="-571320">
              <a:lnSpc>
                <a:spcPct val="115000"/>
              </a:lnSpc>
              <a:buClr>
                <a:srgbClr val="000000"/>
              </a:buClr>
              <a:buFont typeface="Georgia"/>
              <a:buChar char="➤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Crescimento de região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5" marL="2857680" indent="-571320">
              <a:lnSpc>
                <a:spcPct val="115000"/>
              </a:lnSpc>
              <a:buClr>
                <a:srgbClr val="000000"/>
              </a:buClr>
              <a:buFont typeface="Georgia"/>
              <a:buChar char="➤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Transformada Watershed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C322D7C9-1393-4FF4-A38F-D4822B62F32F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Definir regiões na imagem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partir de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uma propriedade comum aos pixels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que formam tal região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em geral, baseia-se na intensidade/relacionamento dos pixels e um limiar é definido para representar as diferentes regiões.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AC11B905-9C90-4B49-820F-7FFF9D67E058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404" name="Google Shape;278;p46" descr=""/>
          <p:cNvPicPr/>
          <p:nvPr/>
        </p:nvPicPr>
        <p:blipFill>
          <a:blip r:embed="rId1"/>
          <a:stretch/>
        </p:blipFill>
        <p:spPr>
          <a:xfrm>
            <a:off x="1415880" y="3013920"/>
            <a:ext cx="6717240" cy="2799720"/>
          </a:xfrm>
          <a:prstGeom prst="rect">
            <a:avLst/>
          </a:prstGeom>
          <a:ln>
            <a:noFill/>
          </a:ln>
        </p:spPr>
      </p:pic>
      <p:sp>
        <p:nvSpPr>
          <p:cNvPr id="405" name="CustomShape 4"/>
          <p:cNvSpPr/>
          <p:nvPr/>
        </p:nvSpPr>
        <p:spPr>
          <a:xfrm>
            <a:off x="309600" y="5638320"/>
            <a:ext cx="8370360" cy="5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3: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Histograma de uma imagem contendo uma região predominantemente clara (</a:t>
            </a:r>
            <a:r>
              <a:rPr b="0" i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foreground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) sobre um fundo (</a:t>
            </a:r>
            <a:r>
              <a:rPr b="0" i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background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) predominantemente escuro. Adaptada de Gonzales &amp; Woods 2010.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Estabelecer um limiar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sobre as intensidades da imagem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f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indent="-22824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global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e limiarização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local / adaptativa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2C0FE714-336F-4223-9EB9-C4F04EC2FBCB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408" name="Google Shape;286;p47" descr=""/>
          <p:cNvPicPr/>
          <p:nvPr/>
        </p:nvPicPr>
        <p:blipFill>
          <a:blip r:embed="rId1"/>
          <a:stretch/>
        </p:blipFill>
        <p:spPr>
          <a:xfrm>
            <a:off x="1415880" y="3013920"/>
            <a:ext cx="6717240" cy="2799720"/>
          </a:xfrm>
          <a:prstGeom prst="rect">
            <a:avLst/>
          </a:prstGeom>
          <a:ln>
            <a:noFill/>
          </a:ln>
        </p:spPr>
      </p:pic>
      <p:sp>
        <p:nvSpPr>
          <p:cNvPr id="409" name="CustomShape 3"/>
          <p:cNvSpPr/>
          <p:nvPr/>
        </p:nvSpPr>
        <p:spPr>
          <a:xfrm>
            <a:off x="309600" y="5638320"/>
            <a:ext cx="8370360" cy="5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3: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Histograma de uma imagem contendo uma região predominantemente clara (</a:t>
            </a:r>
            <a:r>
              <a:rPr b="0" i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foreground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) sobre um fundo (</a:t>
            </a:r>
            <a:r>
              <a:rPr b="0" i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background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) predominantemente escuro. Adaptada de Gonzales &amp; Woods 2010.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410" name="Google Shape;288;p47" descr=""/>
          <p:cNvPicPr/>
          <p:nvPr/>
        </p:nvPicPr>
        <p:blipFill>
          <a:blip r:embed="rId2"/>
          <a:stretch/>
        </p:blipFill>
        <p:spPr>
          <a:xfrm>
            <a:off x="2972880" y="1798560"/>
            <a:ext cx="3297240" cy="684720"/>
          </a:xfrm>
          <a:prstGeom prst="rect">
            <a:avLst/>
          </a:prstGeom>
          <a:ln>
            <a:noFill/>
          </a:ln>
        </p:spPr>
      </p:pic>
      <p:sp>
        <p:nvSpPr>
          <p:cNvPr id="411" name="TextShape 4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Tem-se informação “a priori”?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É mais simples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de estabelecer a zona de separação entre objeto e fundo. Exemplo: segmentação de caracteres em uma folha de papel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Não há informação a priori, a estratégia é tentar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identificar os objetos pelo histograma.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Histogramas Bimodais: moda escura (objeto) e moda clara (fundo)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99A8FED-4241-48EB-99EA-30A0896336DA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Google Shape;297;p48" descr=""/>
          <p:cNvPicPr/>
          <p:nvPr/>
        </p:nvPicPr>
        <p:blipFill>
          <a:blip r:embed="rId1"/>
          <a:stretch/>
        </p:blipFill>
        <p:spPr>
          <a:xfrm>
            <a:off x="670320" y="3665520"/>
            <a:ext cx="7954920" cy="272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 Global: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■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O Limiar </a:t>
            </a:r>
            <a:r>
              <a:rPr b="1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é fixo e é aplicado a toda a imagem,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desconsiderando as especificidades locais. Todos os pixels da imagem sofrem mudanças de acordo com uma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regra geral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 Local/adaptativa: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■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O limitar </a:t>
            </a:r>
            <a:r>
              <a:rPr b="1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é aplicado de acordo com uma propriedade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que leva em conta regiões (janelas) da imagem e o relacionamento dos pixels com sua vizinhança (e.g variância,desvio padrão, média)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 sob múltiplos limiares: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■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Múltiplos limiares T são utilizados para as diferentes faixas.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indent="-22824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0FC659F2-EE63-4CBA-B0FC-E35682CD8380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18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O processo de limiarização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pode ser influenciado pelos diversos fatores,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dentre eles: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1 -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Separação entre picos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(Quanto mais distantes entre si, maiores as possibilidades de separação dos módulos).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2 - 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índice de ruído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na imagem (os modos ampliam com o aumento do ruído - e.g. ruído gaussiano)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3 - 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Tamanho relativo dos objetos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 do fundo.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4 -  Uniformidade da fonte de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iluminação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sobre o cenário.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5 -  Uniformidade das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propriedades físicas de reflexão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do objeto.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FF61921E-C33B-4500-B98E-E7F983E652CD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21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Influência do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ruído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na limiarização: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4786CBB-1D00-403A-A14A-6B3E8201520E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424" name="Google Shape;318;p51" descr=""/>
          <p:cNvPicPr/>
          <p:nvPr/>
        </p:nvPicPr>
        <p:blipFill>
          <a:blip r:embed="rId1"/>
          <a:stretch/>
        </p:blipFill>
        <p:spPr>
          <a:xfrm>
            <a:off x="713520" y="1726560"/>
            <a:ext cx="7815600" cy="4212000"/>
          </a:xfrm>
          <a:prstGeom prst="rect">
            <a:avLst/>
          </a:prstGeom>
          <a:ln>
            <a:noFill/>
          </a:ln>
        </p:spPr>
      </p:pic>
      <p:sp>
        <p:nvSpPr>
          <p:cNvPr id="425" name="CustomShape 3"/>
          <p:cNvSpPr/>
          <p:nvPr/>
        </p:nvSpPr>
        <p:spPr>
          <a:xfrm>
            <a:off x="332640" y="5904360"/>
            <a:ext cx="8138520" cy="15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4: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1- Imagem Original, 2-Ruido Gaussiano com DP 10, 3-Ruido Gaussiano com DP 50. Adaptada de Gonzales &amp; Woods 2010.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426" name="TextShape 4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552240" y="147780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</a:pPr>
            <a:r>
              <a:rPr b="0" lang="pt-BR" sz="3900" spc="-1" strike="noStrike">
                <a:solidFill>
                  <a:srgbClr val="222222"/>
                </a:solidFill>
                <a:latin typeface="Georgia"/>
                <a:ea typeface="Georgia"/>
              </a:rPr>
              <a:t>Introdução</a:t>
            </a:r>
            <a:endParaRPr b="0" lang="pt-BR" sz="3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1FAEC5FD-BA60-4CC5-8A71-DBE2E572D36C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Influência da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iluminação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e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refletância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4C85A1F0-8E77-4966-8F22-CC9304187FF5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332640" y="5904360"/>
            <a:ext cx="8138520" cy="15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5: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Influência da iluminação e refletância na distribuição do histograma. Adaptada de Gonzales &amp; Woods 2010.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430" name="Google Shape;328;p52" descr=""/>
          <p:cNvPicPr/>
          <p:nvPr/>
        </p:nvPicPr>
        <p:blipFill>
          <a:blip r:embed="rId1"/>
          <a:srcRect l="0" t="0" r="0" b="10483"/>
          <a:stretch/>
        </p:blipFill>
        <p:spPr>
          <a:xfrm>
            <a:off x="647280" y="1703880"/>
            <a:ext cx="7918560" cy="4231440"/>
          </a:xfrm>
          <a:prstGeom prst="rect">
            <a:avLst/>
          </a:prstGeom>
          <a:ln>
            <a:noFill/>
          </a:ln>
        </p:spPr>
      </p:pic>
      <p:sp>
        <p:nvSpPr>
          <p:cNvPr id="431" name="TextShape 4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 global simples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Quando a distribuição dos pixels de fundo e dos objetos são suficientemente diferentes, é possível utilizar um único limiar para toda a imagem.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Algoritmo: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Selecione uma estimativa inicial para o limiar global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T1.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Segmente a imagem usando o limiar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T1.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Isso dará origem a dois grupos de pixels: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G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1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composto por pixels cuja intensidade é maior que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T1,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G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2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, composto por valores menores ou iguais a 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T1.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36240" algn="just">
              <a:lnSpc>
                <a:spcPct val="115000"/>
              </a:lnSpc>
              <a:buClr>
                <a:srgbClr val="222222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Calcule a média dos pixels em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G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1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 e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G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2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obtêm-se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1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e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2.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36240" algn="just">
              <a:lnSpc>
                <a:spcPct val="115000"/>
              </a:lnSpc>
              <a:buClr>
                <a:srgbClr val="222222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Atualiza o valor de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T1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como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T2 = ½ (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1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+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2).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36240" algn="just">
              <a:lnSpc>
                <a:spcPct val="115000"/>
              </a:lnSpc>
              <a:buClr>
                <a:srgbClr val="222222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Iterativamente, repete-se os passos de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 1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 4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até que o valor da diferença entre 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T1 e T2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seja inferior a um parâmetro predefinido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Δ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Δ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T </a:t>
            </a:r>
            <a:r>
              <a:rPr b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é inversamente proporcional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 ao tempo de convergência.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Um bom valor inicial para T1 é a </a:t>
            </a:r>
            <a:r>
              <a:rPr b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média da imagem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F362033C-3842-461F-B678-81061361330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34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 global simples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T1 inicial igual a 125.4.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Com Δ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 = 0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</a:t>
            </a:r>
            <a:r>
              <a:rPr b="0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  algoritmo iterativo encontra o valor de convergência em apenas 3 iterações! Com T = 125.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EE526AF-B8DC-4C39-ADA9-5576C83C13D5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437" name="Google Shape;343;p54" descr=""/>
          <p:cNvPicPr/>
          <p:nvPr/>
        </p:nvPicPr>
        <p:blipFill>
          <a:blip r:embed="rId1"/>
          <a:stretch/>
        </p:blipFill>
        <p:spPr>
          <a:xfrm>
            <a:off x="168840" y="2621160"/>
            <a:ext cx="8806320" cy="3303720"/>
          </a:xfrm>
          <a:prstGeom prst="rect">
            <a:avLst/>
          </a:prstGeom>
          <a:ln>
            <a:noFill/>
          </a:ln>
        </p:spPr>
      </p:pic>
      <p:sp>
        <p:nvSpPr>
          <p:cNvPr id="438" name="CustomShape 3"/>
          <p:cNvSpPr/>
          <p:nvPr/>
        </p:nvSpPr>
        <p:spPr>
          <a:xfrm>
            <a:off x="332640" y="5904360"/>
            <a:ext cx="8138520" cy="15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6: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Aplicação da Limiarização global simples. Adaptada de Gonzales &amp; Woods 2010.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439" name="TextShape 4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 global ótima  - Método de Otsu (1979)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O problema de limiarização pode ser analisado como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um problema estatístico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cujo objetivo: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inimizar o erro médio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na distribuição de pixels para dois ou mais grupos (classes de pixels).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Encontrar a solução para pode ser possível utilizando dois parâmetros: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Função de Densidade de Probabilidade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dos níveis de cada classe.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Probabilidade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de que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uma classe ocorra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em uma região da imagem.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Assumir que a as duas ou mais classes apresentam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distribuição com comportamento normal.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O método de Otsu (1979) é dito ótimo pois baseia-se em otimização, encontrar um valor que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maximize a variância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entre duas ou mais classes.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Nível de cinza mais próximo ao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ponto de mínimo entre dois pontos de máximo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de duas (ou +) distribuições normais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C54856F8-70CC-411F-9854-0BE232AF90BD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42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96719A84-06F5-4223-AAA5-F04AAFBDA286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5" name="Google Shape;359;p56" descr=""/>
          <p:cNvPicPr/>
          <p:nvPr/>
        </p:nvPicPr>
        <p:blipFill>
          <a:blip r:embed="rId1"/>
          <a:stretch/>
        </p:blipFill>
        <p:spPr>
          <a:xfrm>
            <a:off x="188640" y="1478520"/>
            <a:ext cx="8591760" cy="4333320"/>
          </a:xfrm>
          <a:prstGeom prst="rect">
            <a:avLst/>
          </a:prstGeom>
          <a:ln>
            <a:noFill/>
          </a:ln>
        </p:spPr>
      </p:pic>
      <p:sp>
        <p:nvSpPr>
          <p:cNvPr id="446" name="CustomShape 3"/>
          <p:cNvSpPr/>
          <p:nvPr/>
        </p:nvSpPr>
        <p:spPr>
          <a:xfrm>
            <a:off x="332640" y="5904360"/>
            <a:ext cx="8138520" cy="15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7: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Distribuição gaussiana e distribuição real do histograma na imagem.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IDEIA: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Encontrar um nível de cinza que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minimize a variância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intra classes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(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within-class variance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Isso é o mesmo que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maximizar a variância inter classe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(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between-class variance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).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análise do método de Otsu é interessante pois baseia-se em processamento de histograma em uma dimensão (</a:t>
            </a:r>
            <a:r>
              <a:rPr b="0" lang="pt-BR" sz="2100" spc="-1" strike="noStrike">
                <a:solidFill>
                  <a:srgbClr val="222222"/>
                </a:solidFill>
                <a:latin typeface="Georgia"/>
                <a:ea typeface="Georgia"/>
              </a:rPr>
              <a:t>1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D)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	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PREMISSAS: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Histograma como uma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distribuição bimodal.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Não explora coerência espacial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ou estrutural dos objetos na imagem.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Iluminação uniforme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(assume a iluminação da distribuição bimodal)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71D4CE40-32A8-46A2-8845-45D9AB70A73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49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Classes com limiares bem estabelecidos devem ser distintas em relação aos valores de intensidade de seus pixels.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Um limiar que oferece a melhor separação entre as classes, em termos de nível de intensidade, seria o melhor limiar (ótimo).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imagem (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 x N)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possui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níveis de cinza {0, 1, 2, …, L-1}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O total de pixels é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portato, dado por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MN: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Considerando 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histograma normalizado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cada componente de intensidade pode ser dada por: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O histograma normalizado pode ser dado pela Equação 10.3-3: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DAABA2C9-4BD2-4B7B-B5BA-68D3BD7645F3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52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3" name="Google Shape;375;p58" descr=""/>
          <p:cNvPicPr/>
          <p:nvPr/>
        </p:nvPicPr>
        <p:blipFill>
          <a:blip r:embed="rId1"/>
          <a:stretch/>
        </p:blipFill>
        <p:spPr>
          <a:xfrm>
            <a:off x="3922560" y="4301280"/>
            <a:ext cx="1275840" cy="691560"/>
          </a:xfrm>
          <a:prstGeom prst="rect">
            <a:avLst/>
          </a:prstGeom>
          <a:ln>
            <a:noFill/>
          </a:ln>
        </p:spPr>
      </p:pic>
      <p:pic>
        <p:nvPicPr>
          <p:cNvPr id="454" name="Google Shape;376;p58" descr=""/>
          <p:cNvPicPr/>
          <p:nvPr/>
        </p:nvPicPr>
        <p:blipFill>
          <a:blip r:embed="rId2"/>
          <a:stretch/>
        </p:blipFill>
        <p:spPr>
          <a:xfrm>
            <a:off x="2734560" y="3595680"/>
            <a:ext cx="4169520" cy="437040"/>
          </a:xfrm>
          <a:prstGeom prst="rect">
            <a:avLst/>
          </a:prstGeom>
          <a:ln>
            <a:noFill/>
          </a:ln>
        </p:spPr>
      </p:pic>
      <p:pic>
        <p:nvPicPr>
          <p:cNvPr id="455" name="Google Shape;377;p58" descr=""/>
          <p:cNvPicPr/>
          <p:nvPr/>
        </p:nvPicPr>
        <p:blipFill>
          <a:blip r:embed="rId3"/>
          <a:stretch/>
        </p:blipFill>
        <p:spPr>
          <a:xfrm>
            <a:off x="3729600" y="5635800"/>
            <a:ext cx="2031840" cy="91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Agora,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consideramos um valor de intensidade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k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(0&lt;k&lt;L-1) que utilizaremos para estabelecer o limiar da imagem de entrada: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C1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= Todos os pixels com intensidade [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0, k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]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C2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= Todos os pixels com intensidade [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k+1, L-1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]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spcBef>
                <a:spcPts val="601"/>
              </a:spcBef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probabilidade de que um pixels seja atribuído a classe C1 e C2 é dado pela Equação 1o.3-4 e 1o.3-5: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spcBef>
                <a:spcPts val="601"/>
              </a:spcBef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Já a intensidade média dos pixels nas classes C1 e C2 é dado pela Equação: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Google Shape;383;p59" descr=""/>
          <p:cNvPicPr/>
          <p:nvPr/>
        </p:nvPicPr>
        <p:blipFill>
          <a:blip r:embed="rId1"/>
          <a:stretch/>
        </p:blipFill>
        <p:spPr>
          <a:xfrm>
            <a:off x="2013120" y="3356280"/>
            <a:ext cx="1800000" cy="961560"/>
          </a:xfrm>
          <a:prstGeom prst="rect">
            <a:avLst/>
          </a:prstGeom>
          <a:ln>
            <a:noFill/>
          </a:ln>
        </p:spPr>
      </p:pic>
      <p:sp>
        <p:nvSpPr>
          <p:cNvPr id="458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7CEB9DB5-E48D-4C0E-8530-12F4319F8819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59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0" name="Google Shape;386;p59" descr=""/>
          <p:cNvPicPr/>
          <p:nvPr/>
        </p:nvPicPr>
        <p:blipFill>
          <a:blip r:embed="rId2"/>
          <a:stretch/>
        </p:blipFill>
        <p:spPr>
          <a:xfrm>
            <a:off x="5057640" y="3356280"/>
            <a:ext cx="3533400" cy="961560"/>
          </a:xfrm>
          <a:prstGeom prst="rect">
            <a:avLst/>
          </a:prstGeom>
          <a:ln>
            <a:noFill/>
          </a:ln>
        </p:spPr>
      </p:pic>
      <p:pic>
        <p:nvPicPr>
          <p:cNvPr id="461" name="Google Shape;387;p59" descr=""/>
          <p:cNvPicPr/>
          <p:nvPr/>
        </p:nvPicPr>
        <p:blipFill>
          <a:blip r:embed="rId3"/>
          <a:stretch/>
        </p:blipFill>
        <p:spPr>
          <a:xfrm>
            <a:off x="2013120" y="5106600"/>
            <a:ext cx="2569680" cy="882360"/>
          </a:xfrm>
          <a:prstGeom prst="rect">
            <a:avLst/>
          </a:prstGeom>
          <a:ln>
            <a:noFill/>
          </a:ln>
        </p:spPr>
      </p:pic>
      <p:pic>
        <p:nvPicPr>
          <p:cNvPr id="462" name="Google Shape;388;p59" descr=""/>
          <p:cNvPicPr/>
          <p:nvPr/>
        </p:nvPicPr>
        <p:blipFill>
          <a:blip r:embed="rId4"/>
          <a:stretch/>
        </p:blipFill>
        <p:spPr>
          <a:xfrm>
            <a:off x="5099040" y="5104800"/>
            <a:ext cx="2569680" cy="88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média acumulada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(intensidade média) até um determinado nível k é dada pela Equação 10.3-8: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Neste caso, 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média global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pode ser dada pela Equação 10.3-9: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partir das Equações anteriores é possível concluir as equivalências: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Neste ponto, sabemos calcular as probabilidade e médias das classes, precisamos de uma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métrica para avaliar a “qualidade”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do limiar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k.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A90E23A-FBF9-472C-9475-15BDFA698646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65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6" name="Google Shape;396;p60" descr=""/>
          <p:cNvPicPr/>
          <p:nvPr/>
        </p:nvPicPr>
        <p:blipFill>
          <a:blip r:embed="rId1"/>
          <a:stretch/>
        </p:blipFill>
        <p:spPr>
          <a:xfrm>
            <a:off x="3812040" y="1876320"/>
            <a:ext cx="1709280" cy="863280"/>
          </a:xfrm>
          <a:prstGeom prst="rect">
            <a:avLst/>
          </a:prstGeom>
          <a:ln>
            <a:noFill/>
          </a:ln>
        </p:spPr>
      </p:pic>
      <p:pic>
        <p:nvPicPr>
          <p:cNvPr id="467" name="Google Shape;397;p60" descr=""/>
          <p:cNvPicPr/>
          <p:nvPr/>
        </p:nvPicPr>
        <p:blipFill>
          <a:blip r:embed="rId2"/>
          <a:stretch/>
        </p:blipFill>
        <p:spPr>
          <a:xfrm>
            <a:off x="3760920" y="3246840"/>
            <a:ext cx="1811520" cy="863280"/>
          </a:xfrm>
          <a:prstGeom prst="rect">
            <a:avLst/>
          </a:prstGeom>
          <a:ln>
            <a:noFill/>
          </a:ln>
        </p:spPr>
      </p:pic>
      <p:pic>
        <p:nvPicPr>
          <p:cNvPr id="468" name="Google Shape;398;p60" descr=""/>
          <p:cNvPicPr/>
          <p:nvPr/>
        </p:nvPicPr>
        <p:blipFill>
          <a:blip r:embed="rId3"/>
          <a:stretch/>
        </p:blipFill>
        <p:spPr>
          <a:xfrm>
            <a:off x="3501720" y="4617720"/>
            <a:ext cx="2466720" cy="361440"/>
          </a:xfrm>
          <a:prstGeom prst="rect">
            <a:avLst/>
          </a:prstGeom>
          <a:ln>
            <a:noFill/>
          </a:ln>
        </p:spPr>
      </p:pic>
      <p:pic>
        <p:nvPicPr>
          <p:cNvPr id="469" name="Google Shape;399;p60" descr=""/>
          <p:cNvPicPr/>
          <p:nvPr/>
        </p:nvPicPr>
        <p:blipFill>
          <a:blip r:embed="rId4"/>
          <a:stretch/>
        </p:blipFill>
        <p:spPr>
          <a:xfrm>
            <a:off x="3800520" y="5131800"/>
            <a:ext cx="1542600" cy="34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métrica normalizada para avaliar a qualidade do limiar K pode ser dada pela Equação 10.3-12: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Em que 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variância global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 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variância entre classes,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Eq.: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P1P2 (m1-m2)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são definidas pelas Equações 10.3-13 e 10.3-14, respectivamente.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Quanto maior for a diferença das médias entre classes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maior será o valor da métrica, indicando assim o valor de maximização desejado (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Medida de Separabilidade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87A3205-35B1-4B20-9DDE-4B4A2620AE11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72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3" name="Google Shape;407;p61" descr=""/>
          <p:cNvPicPr/>
          <p:nvPr/>
        </p:nvPicPr>
        <p:blipFill>
          <a:blip r:embed="rId1"/>
          <a:stretch/>
        </p:blipFill>
        <p:spPr>
          <a:xfrm>
            <a:off x="4067280" y="1823760"/>
            <a:ext cx="1009440" cy="847440"/>
          </a:xfrm>
          <a:prstGeom prst="rect">
            <a:avLst/>
          </a:prstGeom>
          <a:ln>
            <a:noFill/>
          </a:ln>
        </p:spPr>
      </p:pic>
      <p:pic>
        <p:nvPicPr>
          <p:cNvPr id="474" name="Google Shape;408;p61" descr=""/>
          <p:cNvPicPr/>
          <p:nvPr/>
        </p:nvPicPr>
        <p:blipFill>
          <a:blip r:embed="rId2"/>
          <a:stretch/>
        </p:blipFill>
        <p:spPr>
          <a:xfrm>
            <a:off x="3396960" y="3540240"/>
            <a:ext cx="2676240" cy="942480"/>
          </a:xfrm>
          <a:prstGeom prst="rect">
            <a:avLst/>
          </a:prstGeom>
          <a:ln>
            <a:noFill/>
          </a:ln>
        </p:spPr>
      </p:pic>
      <p:pic>
        <p:nvPicPr>
          <p:cNvPr id="475" name="Google Shape;409;p61" descr=""/>
          <p:cNvPicPr/>
          <p:nvPr/>
        </p:nvPicPr>
        <p:blipFill>
          <a:blip r:embed="rId3"/>
          <a:stretch/>
        </p:blipFill>
        <p:spPr>
          <a:xfrm>
            <a:off x="2866680" y="4530240"/>
            <a:ext cx="3600000" cy="86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Programa de Aula: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Segmentação: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Segmentação Baseada em Similaridade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Crescimento de região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Transformada Watershed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Aplicações.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48608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Segmentação Baseada em Descontinuidades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Detecção de pontos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Detecção de Linhas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Detecção de bordas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Métodos de Contornos Ativos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Aplicações.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indent="-22824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Introdução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D2CD0EEA-DEE5-4F4E-A952-1E3A3A2B0338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Com base na métrica da Equação 10.3-12, basta variar o valor de </a:t>
            </a:r>
            <a:r>
              <a:rPr b="1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k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de tal modo a encontrar o valor que maximiza 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variância inter classe.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Portanto, variamos os valores de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k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analisando apenas uma dimensão do histograma (1D) e calculamos o valor que maximiza a expressão 10.3-18: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Caso exista mais de um valor que maximiza, é comum escolher o inteiro que se aproxima da média aritmética dos valores. Por fim, limiariza em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k*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879924B-B662-41FD-A897-BD35849155C0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78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Google Shape;417;p62" descr=""/>
          <p:cNvPicPr/>
          <p:nvPr/>
        </p:nvPicPr>
        <p:blipFill>
          <a:blip r:embed="rId1"/>
          <a:stretch/>
        </p:blipFill>
        <p:spPr>
          <a:xfrm>
            <a:off x="3881880" y="2022120"/>
            <a:ext cx="1456920" cy="818640"/>
          </a:xfrm>
          <a:prstGeom prst="rect">
            <a:avLst/>
          </a:prstGeom>
          <a:ln>
            <a:noFill/>
          </a:ln>
        </p:spPr>
      </p:pic>
      <p:pic>
        <p:nvPicPr>
          <p:cNvPr id="480" name="Google Shape;418;p62" descr=""/>
          <p:cNvPicPr/>
          <p:nvPr/>
        </p:nvPicPr>
        <p:blipFill>
          <a:blip r:embed="rId2"/>
          <a:stretch/>
        </p:blipFill>
        <p:spPr>
          <a:xfrm>
            <a:off x="3225600" y="3999600"/>
            <a:ext cx="3057480" cy="559080"/>
          </a:xfrm>
          <a:prstGeom prst="rect">
            <a:avLst/>
          </a:prstGeom>
          <a:ln>
            <a:noFill/>
          </a:ln>
        </p:spPr>
      </p:pic>
      <p:pic>
        <p:nvPicPr>
          <p:cNvPr id="481" name="Google Shape;419;p62" descr=""/>
          <p:cNvPicPr/>
          <p:nvPr/>
        </p:nvPicPr>
        <p:blipFill>
          <a:blip r:embed="rId3"/>
          <a:stretch/>
        </p:blipFill>
        <p:spPr>
          <a:xfrm>
            <a:off x="2935440" y="5564520"/>
            <a:ext cx="3638160" cy="79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Aplicação do método de Otsu: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9E7F1AF8-FE57-42A5-AC79-3610BAA8029C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84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Google Shape;427;p63" descr=""/>
          <p:cNvPicPr/>
          <p:nvPr/>
        </p:nvPicPr>
        <p:blipFill>
          <a:blip r:embed="rId1"/>
          <a:stretch/>
        </p:blipFill>
        <p:spPr>
          <a:xfrm>
            <a:off x="457200" y="1653120"/>
            <a:ext cx="8229240" cy="479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552240" y="1249200"/>
            <a:ext cx="84517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Algoritmo de Otsu (Resumo):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Calcular o histograma normalizado da imagem de entrada. As componentes do histograma são designadas como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</a:t>
            </a:r>
            <a:r>
              <a:rPr b="0" i="1" lang="pt-BR" sz="1500" spc="-1" strike="noStrike">
                <a:solidFill>
                  <a:srgbClr val="222222"/>
                </a:solidFill>
                <a:latin typeface="Georgia"/>
                <a:ea typeface="Georgia"/>
              </a:rPr>
              <a:t>i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i = 0, 1, 2 … L-1.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Calcular as somas acumuladas,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P1(k)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e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P2(k)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para k = 0, 1, 2, …, L-1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364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Calcular as médias acumuladas,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m(k)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para k = 0, 1, 2, …, L-1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Calcular a intensidade média global (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</a:t>
            </a:r>
            <a:r>
              <a:rPr b="0" i="1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G</a:t>
            </a:r>
            <a:r>
              <a:rPr b="0" lang="pt-BR" sz="1400" spc="-1" strike="noStrike">
                <a:solidFill>
                  <a:srgbClr val="222222"/>
                </a:solidFill>
                <a:latin typeface="Georgia"/>
                <a:ea typeface="Georgia"/>
              </a:rPr>
              <a:t>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  <a:spcBef>
                <a:spcPts val="601"/>
              </a:spcBef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Calcular a variância entre classes             para os k níveis de intensidades.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Identificar o limiar de Otsu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k*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como o valor que maximiza a equação da variância entre classes.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Calcular a média dos valores de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k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quando necessário.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E3DB7647-64BE-4769-BA3F-7A8D99AD8D4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88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Google Shape;435;p64" descr=""/>
          <p:cNvPicPr/>
          <p:nvPr/>
        </p:nvPicPr>
        <p:blipFill>
          <a:blip r:embed="rId1"/>
          <a:stretch/>
        </p:blipFill>
        <p:spPr>
          <a:xfrm>
            <a:off x="4637880" y="4207680"/>
            <a:ext cx="646200" cy="38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914400" algn="just">
              <a:lnSpc>
                <a:spcPct val="115000"/>
              </a:lnSpc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1783BBC6-654B-470E-B274-34AA8B0FA7D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492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Google Shape;443;p65" descr=""/>
          <p:cNvPicPr/>
          <p:nvPr/>
        </p:nvPicPr>
        <p:blipFill>
          <a:blip r:embed="rId1"/>
          <a:stretch/>
        </p:blipFill>
        <p:spPr>
          <a:xfrm>
            <a:off x="753120" y="1251000"/>
            <a:ext cx="7588080" cy="5137560"/>
          </a:xfrm>
          <a:prstGeom prst="rect">
            <a:avLst/>
          </a:prstGeom>
          <a:ln>
            <a:noFill/>
          </a:ln>
        </p:spPr>
      </p:pic>
      <p:sp>
        <p:nvSpPr>
          <p:cNvPr id="494" name="CustomShape 4"/>
          <p:cNvSpPr/>
          <p:nvPr/>
        </p:nvSpPr>
        <p:spPr>
          <a:xfrm>
            <a:off x="6910200" y="2460600"/>
            <a:ext cx="360" cy="116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5"/>
          <p:cNvSpPr/>
          <p:nvPr/>
        </p:nvSpPr>
        <p:spPr>
          <a:xfrm flipH="1">
            <a:off x="7115400" y="2460600"/>
            <a:ext cx="4320" cy="116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6"/>
          <p:cNvSpPr/>
          <p:nvPr/>
        </p:nvSpPr>
        <p:spPr>
          <a:xfrm>
            <a:off x="6020280" y="2460600"/>
            <a:ext cx="767520" cy="52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T=169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97" name="CustomShape 7"/>
          <p:cNvSpPr/>
          <p:nvPr/>
        </p:nvSpPr>
        <p:spPr>
          <a:xfrm>
            <a:off x="7324560" y="2460600"/>
            <a:ext cx="767520" cy="52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T=181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552240" y="1249200"/>
            <a:ext cx="84517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Codigo Python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8119C48-81AF-4133-A6B0-36CE2FF49B46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00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Usando a </a:t>
            </a:r>
            <a:r>
              <a:rPr b="1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suavização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para melhorar a limiarização global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B0A8C8B0-1265-4DC8-A065-DE372C1A5216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332640" y="5904360"/>
            <a:ext cx="8138520" cy="15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6: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Imagem suavizada com filtro da média 5x5 e o resultado via método de Otsu. Adaptada de Gonzales &amp; Woods 2010.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504" name="TextShape 4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Google Shape;463;p67" descr=""/>
          <p:cNvPicPr/>
          <p:nvPr/>
        </p:nvPicPr>
        <p:blipFill>
          <a:blip r:embed="rId1"/>
          <a:stretch/>
        </p:blipFill>
        <p:spPr>
          <a:xfrm>
            <a:off x="412200" y="1670400"/>
            <a:ext cx="8317080" cy="420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Usando </a:t>
            </a:r>
            <a:r>
              <a:rPr b="1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realce de borda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para melhorar a limiarização global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846A9D9F-6918-4094-A275-D8214FA5806D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502560" y="5537880"/>
            <a:ext cx="8138520" cy="15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6: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Imagem suavizada com filtro passa alta 49x49 e o resultado via método de Otsu. Adaptada de Gonzales &amp; Woods 2010.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509" name="TextShape 4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0" name="Google Shape;472;p68" descr=""/>
          <p:cNvPicPr/>
          <p:nvPr/>
        </p:nvPicPr>
        <p:blipFill>
          <a:blip r:embed="rId1"/>
          <a:stretch/>
        </p:blipFill>
        <p:spPr>
          <a:xfrm>
            <a:off x="734400" y="1659240"/>
            <a:ext cx="7674480" cy="395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477;p69" descr=""/>
          <p:cNvPicPr/>
          <p:nvPr/>
        </p:nvPicPr>
        <p:blipFill>
          <a:blip r:embed="rId1"/>
          <a:stretch/>
        </p:blipFill>
        <p:spPr>
          <a:xfrm>
            <a:off x="2320200" y="3795840"/>
            <a:ext cx="4923720" cy="1432800"/>
          </a:xfrm>
          <a:prstGeom prst="rect">
            <a:avLst/>
          </a:prstGeom>
          <a:ln>
            <a:noFill/>
          </a:ln>
        </p:spPr>
      </p:pic>
      <p:sp>
        <p:nvSpPr>
          <p:cNvPr id="512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Multilimiarização (Limiares múltiplos)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limiarização global encontra dificuldades à medida que aumenta o número de classes.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maximização da variância entre classes não é suficiente.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iluminação afeta consideravelmente a forma do histograma.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IDEIA: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Estabelecendo limites inferior e superiores de cada região de interesse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É interessante quando aplicada a múltiplas regiões e possuímos conhecimento a priori.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Ex: Faixas de escalas que representam as regiões de interesse.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859834E9-52A0-45B2-80C2-4B1DB72DA7AE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14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Multilimiarização (Limiares múltiplos)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0D6DD236-4BD3-4927-9E16-A1974A2C9E74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17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8" name="Google Shape;488;p70" descr=""/>
          <p:cNvPicPr/>
          <p:nvPr/>
        </p:nvPicPr>
        <p:blipFill>
          <a:blip r:embed="rId1"/>
          <a:stretch/>
        </p:blipFill>
        <p:spPr>
          <a:xfrm>
            <a:off x="152280" y="1798560"/>
            <a:ext cx="4439160" cy="3445560"/>
          </a:xfrm>
          <a:prstGeom prst="rect">
            <a:avLst/>
          </a:prstGeom>
          <a:ln>
            <a:noFill/>
          </a:ln>
        </p:spPr>
      </p:pic>
      <p:pic>
        <p:nvPicPr>
          <p:cNvPr id="519" name="Google Shape;489;p70" descr=""/>
          <p:cNvPicPr/>
          <p:nvPr/>
        </p:nvPicPr>
        <p:blipFill>
          <a:blip r:embed="rId2"/>
          <a:stretch/>
        </p:blipFill>
        <p:spPr>
          <a:xfrm>
            <a:off x="4613400" y="1784160"/>
            <a:ext cx="4439160" cy="3474360"/>
          </a:xfrm>
          <a:prstGeom prst="rect">
            <a:avLst/>
          </a:prstGeom>
          <a:ln>
            <a:noFill/>
          </a:ln>
        </p:spPr>
      </p:pic>
      <p:sp>
        <p:nvSpPr>
          <p:cNvPr id="520" name="CustomShape 4"/>
          <p:cNvSpPr/>
          <p:nvPr/>
        </p:nvSpPr>
        <p:spPr>
          <a:xfrm>
            <a:off x="502560" y="5537880"/>
            <a:ext cx="8138520" cy="5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6: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Aplicação de múltiplos limiares para segmentação de regiões.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Multi limiarização (Limiares múltiplos)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Exemplo: Aplicação na medicina: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Em imagens de Tomografia Computadorizada as faixas de densidade do tecido pulmonar podem ser representadas em  unidades Hounsfield (UH).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densidade do tecido é refletida diretamente na intensidade dos pixels da região no exame de tomografia, o que permite estabelecer múltiplos limiares.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As regiões podem ser definidas como área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hiperaeradas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(−1000 a −950 UH),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normalmente aerada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(−950 a −500 UH),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pouco aerada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(−500 a −100 UH),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não aerada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(−100 a 100 UH) e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região óssea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(600 a 2000 UH)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B209294A-4D5E-477C-AFAB-A925928425E8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23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Segmentação: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Introdução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B819181B-B0B7-4DB5-8B27-D94CEE18D26A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360" name="Google Shape;194;p36" descr=""/>
          <p:cNvPicPr/>
          <p:nvPr/>
        </p:nvPicPr>
        <p:blipFill>
          <a:blip r:embed="rId1"/>
          <a:stretch/>
        </p:blipFill>
        <p:spPr>
          <a:xfrm>
            <a:off x="1419120" y="1799640"/>
            <a:ext cx="6305760" cy="453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Exemplo de Multi Limiarização em imagens de Tomografia do Tórax: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E42E9D6D-0016-41E5-B101-C3093D6FE0D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26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7" name="Google Shape;505;p72" descr=""/>
          <p:cNvPicPr/>
          <p:nvPr/>
        </p:nvPicPr>
        <p:blipFill>
          <a:blip r:embed="rId1"/>
          <a:stretch/>
        </p:blipFill>
        <p:spPr>
          <a:xfrm>
            <a:off x="383040" y="1658160"/>
            <a:ext cx="4749840" cy="2418120"/>
          </a:xfrm>
          <a:prstGeom prst="rect">
            <a:avLst/>
          </a:prstGeom>
          <a:ln>
            <a:noFill/>
          </a:ln>
        </p:spPr>
      </p:pic>
      <p:pic>
        <p:nvPicPr>
          <p:cNvPr id="528" name="Google Shape;506;p72" descr=""/>
          <p:cNvPicPr/>
          <p:nvPr/>
        </p:nvPicPr>
        <p:blipFill>
          <a:blip r:embed="rId2"/>
          <a:stretch/>
        </p:blipFill>
        <p:spPr>
          <a:xfrm>
            <a:off x="549360" y="4109400"/>
            <a:ext cx="4749840" cy="2358720"/>
          </a:xfrm>
          <a:prstGeom prst="rect">
            <a:avLst/>
          </a:prstGeom>
          <a:ln>
            <a:noFill/>
          </a:ln>
        </p:spPr>
      </p:pic>
      <p:sp>
        <p:nvSpPr>
          <p:cNvPr id="529" name="CustomShape 4"/>
          <p:cNvSpPr/>
          <p:nvPr/>
        </p:nvSpPr>
        <p:spPr>
          <a:xfrm>
            <a:off x="5448240" y="1883880"/>
            <a:ext cx="3542400" cy="308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Em vermelho representam regiões hiper-aerada. 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Em azul escuro normalmente aerada.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Em azul claro representa as áreas pouco aeradas.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Em preto não aerada.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Em verde tecido ósseo.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Em branco áreas não classicadas.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 por média (Limiarização local)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Calcular um limiar T para cada ponto da imagem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Estratégia local e utiliza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informações de vizinhança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(e.g. Média, Desvio Padrão)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É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menos sensível às variações de iluminação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que a estratégia de limiarização global.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Mais custoso que a estratégia global, o custo é proporcional 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janela de análise.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IDEIA: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Estabelecer um limiar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baseado nas informações locais (janela):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ACF922E-9F74-4171-A83B-5E5DC9594BC6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32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Google Shape;515;p73" descr=""/>
          <p:cNvPicPr/>
          <p:nvPr/>
        </p:nvPicPr>
        <p:blipFill>
          <a:blip r:embed="rId1"/>
          <a:stretch/>
        </p:blipFill>
        <p:spPr>
          <a:xfrm>
            <a:off x="3242160" y="4446360"/>
            <a:ext cx="2986200" cy="524520"/>
          </a:xfrm>
          <a:prstGeom prst="rect">
            <a:avLst/>
          </a:prstGeom>
          <a:ln>
            <a:noFill/>
          </a:ln>
        </p:spPr>
      </p:pic>
      <p:pic>
        <p:nvPicPr>
          <p:cNvPr id="534" name="Google Shape;516;p73" descr=""/>
          <p:cNvPicPr/>
          <p:nvPr/>
        </p:nvPicPr>
        <p:blipFill>
          <a:blip r:embed="rId2"/>
          <a:stretch/>
        </p:blipFill>
        <p:spPr>
          <a:xfrm>
            <a:off x="3405240" y="5058000"/>
            <a:ext cx="2660040" cy="392040"/>
          </a:xfrm>
          <a:prstGeom prst="rect">
            <a:avLst/>
          </a:prstGeom>
          <a:ln>
            <a:noFill/>
          </a:ln>
        </p:spPr>
      </p:pic>
      <p:pic>
        <p:nvPicPr>
          <p:cNvPr id="535" name="Google Shape;517;p73" descr=""/>
          <p:cNvPicPr/>
          <p:nvPr/>
        </p:nvPicPr>
        <p:blipFill>
          <a:blip r:embed="rId3"/>
          <a:stretch/>
        </p:blipFill>
        <p:spPr>
          <a:xfrm>
            <a:off x="2685960" y="5610240"/>
            <a:ext cx="4098600" cy="85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 por média (Limiarização local)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8D61C89A-B5FC-4EA8-8784-E1422E661A07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38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9" name="Google Shape;525;p74" descr=""/>
          <p:cNvPicPr/>
          <p:nvPr/>
        </p:nvPicPr>
        <p:blipFill>
          <a:blip r:embed="rId1"/>
          <a:stretch/>
        </p:blipFill>
        <p:spPr>
          <a:xfrm>
            <a:off x="303840" y="1793880"/>
            <a:ext cx="8613000" cy="4397400"/>
          </a:xfrm>
          <a:prstGeom prst="rect">
            <a:avLst/>
          </a:prstGeom>
          <a:ln>
            <a:noFill/>
          </a:ln>
        </p:spPr>
      </p:pic>
      <p:pic>
        <p:nvPicPr>
          <p:cNvPr id="540" name="Google Shape;526;p74" descr=""/>
          <p:cNvPicPr/>
          <p:nvPr/>
        </p:nvPicPr>
        <p:blipFill>
          <a:blip r:embed="rId2"/>
          <a:stretch/>
        </p:blipFill>
        <p:spPr>
          <a:xfrm>
            <a:off x="303840" y="2241000"/>
            <a:ext cx="4098600" cy="85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Limiarização por média (Limiarização local)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F88CAC5-1A1C-45C7-9DB1-82718C6BD69B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43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4" name="Google Shape;534;p75" descr=""/>
          <p:cNvPicPr/>
          <p:nvPr/>
        </p:nvPicPr>
        <p:blipFill>
          <a:blip r:embed="rId1"/>
          <a:stretch/>
        </p:blipFill>
        <p:spPr>
          <a:xfrm>
            <a:off x="502560" y="1168560"/>
            <a:ext cx="8138520" cy="531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1"/>
          <p:cNvSpPr txBox="1"/>
          <p:nvPr/>
        </p:nvSpPr>
        <p:spPr>
          <a:xfrm>
            <a:off x="457200" y="1152000"/>
            <a:ext cx="839880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Crescimento de Regiões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Técnica de segmentação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baseada no agrupamento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de pixels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em regiões cada vez maiores baseada em um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critério de crescimento.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IDEIA: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Iniciar com um conjunto de pontos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semente(s)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Manual ou automaticamente definidos.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Agrupar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“pixels candidatos”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aos pixels sementes por meio de um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critério de similaridade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ou propriedade comum.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8288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Um pixel é adicionado a uma região se: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Ele não tiver sido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designado para outra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região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Ele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for vizinho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desta região (i.e., conectado a um pixel dela)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nova região criada pela adição do pixel continuar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uniforme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8288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Em imagens monocromáticas utiliza-se a intensidade dos pixels associada a uma propriedade espacial.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indent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1B4DC6B3-43A9-410F-955A-B5C21DDC24D0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47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Crescimento de Regiões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8" name="Google Shape;542;p76" descr=""/>
          <p:cNvPicPr/>
          <p:nvPr/>
        </p:nvPicPr>
        <p:blipFill>
          <a:blip r:embed="rId1"/>
          <a:stretch/>
        </p:blipFill>
        <p:spPr>
          <a:xfrm>
            <a:off x="2183760" y="3916800"/>
            <a:ext cx="5465160" cy="52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Crescimento de Regiões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Cuidados no projeto do algoritmo: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Uma propriedade que leve em conta 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conectividade dos pixels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candidatos e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não só a intensidade.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Definir um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critério de parada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levando o histórico do crescimento em consideração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Tamanho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/Forma da região já obtida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Número de iterações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ou não há mais pixels semelhantes.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Algoritmo: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1. Definir sementes em uma imagem S(x,y) de tamanho MxN, as sementes devem ser rotuladas com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valor diferente de zero.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2. Dada a propriedade Q, um par de pixels em S terá seu valor alterado para 1 quando Q = VERDADEIRO e são agregados a região em S se são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adjacentes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componente com valor diferente de zero.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3. Pare quando 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perímetro da região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não evoluir.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	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00E89901-A4E1-4DB2-97FE-0A47E3276E8E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51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Crescimento de Regiões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A3DDDD91-5B7C-46E5-B32B-B41BC5DE0F3F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53" name="TextShape 2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Crescimento de Regiões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654840" y="5918760"/>
            <a:ext cx="8138520" cy="5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6: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Exemplo de aplicação da técnica de Crescimento de Região: 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555" name="Google Shape;557;p78" descr=""/>
          <p:cNvPicPr/>
          <p:nvPr/>
        </p:nvPicPr>
        <p:blipFill>
          <a:blip r:embed="rId1"/>
          <a:stretch/>
        </p:blipFill>
        <p:spPr>
          <a:xfrm>
            <a:off x="783360" y="3003840"/>
            <a:ext cx="2323800" cy="2828520"/>
          </a:xfrm>
          <a:prstGeom prst="rect">
            <a:avLst/>
          </a:prstGeom>
          <a:ln>
            <a:noFill/>
          </a:ln>
        </p:spPr>
      </p:pic>
      <p:pic>
        <p:nvPicPr>
          <p:cNvPr id="556" name="Google Shape;558;p78" descr=""/>
          <p:cNvPicPr/>
          <p:nvPr/>
        </p:nvPicPr>
        <p:blipFill>
          <a:blip r:embed="rId2"/>
          <a:stretch/>
        </p:blipFill>
        <p:spPr>
          <a:xfrm>
            <a:off x="3379320" y="3017880"/>
            <a:ext cx="2304720" cy="2800080"/>
          </a:xfrm>
          <a:prstGeom prst="rect">
            <a:avLst/>
          </a:prstGeom>
          <a:ln>
            <a:noFill/>
          </a:ln>
        </p:spPr>
      </p:pic>
      <p:pic>
        <p:nvPicPr>
          <p:cNvPr id="557" name="Google Shape;559;p78" descr=""/>
          <p:cNvPicPr/>
          <p:nvPr/>
        </p:nvPicPr>
        <p:blipFill>
          <a:blip r:embed="rId3"/>
          <a:stretch/>
        </p:blipFill>
        <p:spPr>
          <a:xfrm>
            <a:off x="6055920" y="2998800"/>
            <a:ext cx="2228400" cy="2838240"/>
          </a:xfrm>
          <a:prstGeom prst="rect">
            <a:avLst/>
          </a:prstGeom>
          <a:ln>
            <a:noFill/>
          </a:ln>
        </p:spPr>
      </p:pic>
      <p:sp>
        <p:nvSpPr>
          <p:cNvPr id="558" name="TextShape 4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Crescimento de Regiões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Q: Diferença absoluta de intensidade menor que D.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 = 3, Vizinhança: 8-conectados.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seleção da semente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/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limiar D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pode alterar o resultado.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552240" y="1249200"/>
            <a:ext cx="82292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Crescimento de Regiões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Como escolhemos a(s) semente(s), na prática?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Depende da natureza do problema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 alvos precisam ser detectados, por exemplo, em imagens de infravermelho, escolha os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pixels mais claros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(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objetos mais quentes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Sem um conhecimento a priori,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calcule o histograma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e escolha os valores de níveis de cinza dos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picos mais fortes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Como escolhemos o critério de similaridade (predicado)?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Depende da natureza do problema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 imagens coloridas estão disponíveis, pode-se usar 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informação da cor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Textura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,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forma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e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tamanho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das regiões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12F01FBC-B85B-4A1C-B016-5F9F2A9CC65B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61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Crescimento de Regiões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FC52D2B5-E37A-4DE9-B9D4-B166FBF28B3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63" name="TextShape 2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Crescimento de Regiões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CustomShape 3"/>
          <p:cNvSpPr/>
          <p:nvPr/>
        </p:nvSpPr>
        <p:spPr>
          <a:xfrm>
            <a:off x="502560" y="5309280"/>
            <a:ext cx="8138520" cy="5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6: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Exemplo de aplicação da técnica de Crescimento de Região: a)</a:t>
            </a:r>
            <a:endParaRPr b="0" lang="pt-BR" sz="1600" spc="-1" strike="noStrike"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imagem original com a semente em vermelho, b) resultado da segmentação</a:t>
            </a:r>
            <a:endParaRPr b="0" lang="pt-BR" sz="1600" spc="-1" strike="noStrike"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em vermelho.</a:t>
            </a:r>
            <a:endParaRPr b="0" lang="pt-BR" sz="1600" spc="-1" strike="noStrike"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565" name="Google Shape;575;p80" descr=""/>
          <p:cNvPicPr/>
          <p:nvPr/>
        </p:nvPicPr>
        <p:blipFill>
          <a:blip r:embed="rId1"/>
          <a:stretch/>
        </p:blipFill>
        <p:spPr>
          <a:xfrm>
            <a:off x="654840" y="1457280"/>
            <a:ext cx="8138520" cy="379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20A523B0-545C-423F-9B5F-78617322BCA0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67" name="TextShape 2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Crescimento de Regiões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502560" y="5309280"/>
            <a:ext cx="8138520" cy="5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6: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Exemplo de aplicação da técnica de Crescimento de Região em uma aplicação em 3 dimensões. Agrega pixels cuja densidade está entre  -500 e -1000 UH. A parada ocorre quando o perímetro estabilizar.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569" name="Google Shape;583;p81" descr=""/>
          <p:cNvPicPr/>
          <p:nvPr/>
        </p:nvPicPr>
        <p:blipFill>
          <a:blip r:embed="rId1"/>
          <a:srcRect l="0" t="0" r="3560" b="0"/>
          <a:stretch/>
        </p:blipFill>
        <p:spPr>
          <a:xfrm>
            <a:off x="730440" y="2078640"/>
            <a:ext cx="2259720" cy="2628000"/>
          </a:xfrm>
          <a:prstGeom prst="rect">
            <a:avLst/>
          </a:prstGeom>
          <a:ln>
            <a:noFill/>
          </a:ln>
        </p:spPr>
      </p:pic>
      <p:pic>
        <p:nvPicPr>
          <p:cNvPr id="570" name="Google Shape;584;p81" descr=""/>
          <p:cNvPicPr/>
          <p:nvPr/>
        </p:nvPicPr>
        <p:blipFill>
          <a:blip r:embed="rId2"/>
          <a:stretch/>
        </p:blipFill>
        <p:spPr>
          <a:xfrm>
            <a:off x="3662640" y="2164680"/>
            <a:ext cx="2047680" cy="2541960"/>
          </a:xfrm>
          <a:prstGeom prst="rect">
            <a:avLst/>
          </a:prstGeom>
          <a:ln>
            <a:noFill/>
          </a:ln>
        </p:spPr>
      </p:pic>
      <p:pic>
        <p:nvPicPr>
          <p:cNvPr id="571" name="Google Shape;585;p81" descr=""/>
          <p:cNvPicPr/>
          <p:nvPr/>
        </p:nvPicPr>
        <p:blipFill>
          <a:blip r:embed="rId3"/>
          <a:stretch/>
        </p:blipFill>
        <p:spPr>
          <a:xfrm>
            <a:off x="6230160" y="2169000"/>
            <a:ext cx="2047680" cy="253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Segmentação: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Introdução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A5115A6D-39A4-46BA-B599-D063D320AE77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364" name="Google Shape;202;p37" descr=""/>
          <p:cNvPicPr/>
          <p:nvPr/>
        </p:nvPicPr>
        <p:blipFill>
          <a:blip r:embed="rId1"/>
          <a:stretch/>
        </p:blipFill>
        <p:spPr>
          <a:xfrm>
            <a:off x="306720" y="1894320"/>
            <a:ext cx="8629200" cy="430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E5C1047C-0579-4C66-ADB6-568B2C2B6D81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73" name="TextShape 2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Crescimento de Regiões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CustomShape 3"/>
          <p:cNvSpPr/>
          <p:nvPr/>
        </p:nvSpPr>
        <p:spPr>
          <a:xfrm>
            <a:off x="502560" y="5537880"/>
            <a:ext cx="8138520" cy="5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6: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Exemplo de aplicação da técnica de Crescimento de Região em uma aplicação em 3 dimensões. Agrega pixels cuja densidade está entre  -500 e -1000 UH. A parada ocorre quando o perímetro estabilizar.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575" name="Google Shape;593;p82" descr=""/>
          <p:cNvPicPr/>
          <p:nvPr/>
        </p:nvPicPr>
        <p:blipFill>
          <a:blip r:embed="rId1"/>
          <a:stretch/>
        </p:blipFill>
        <p:spPr>
          <a:xfrm>
            <a:off x="1562760" y="1228680"/>
            <a:ext cx="2958840" cy="2099880"/>
          </a:xfrm>
          <a:prstGeom prst="rect">
            <a:avLst/>
          </a:prstGeom>
          <a:ln>
            <a:noFill/>
          </a:ln>
        </p:spPr>
      </p:pic>
      <p:pic>
        <p:nvPicPr>
          <p:cNvPr id="576" name="Google Shape;594;p82" descr=""/>
          <p:cNvPicPr/>
          <p:nvPr/>
        </p:nvPicPr>
        <p:blipFill>
          <a:blip r:embed="rId2"/>
          <a:stretch/>
        </p:blipFill>
        <p:spPr>
          <a:xfrm>
            <a:off x="4680720" y="1228680"/>
            <a:ext cx="2918160" cy="2099880"/>
          </a:xfrm>
          <a:prstGeom prst="rect">
            <a:avLst/>
          </a:prstGeom>
          <a:ln>
            <a:noFill/>
          </a:ln>
        </p:spPr>
      </p:pic>
      <p:pic>
        <p:nvPicPr>
          <p:cNvPr id="577" name="Google Shape;595;p82" descr=""/>
          <p:cNvPicPr/>
          <p:nvPr/>
        </p:nvPicPr>
        <p:blipFill>
          <a:blip r:embed="rId3"/>
          <a:stretch/>
        </p:blipFill>
        <p:spPr>
          <a:xfrm>
            <a:off x="1645200" y="3502800"/>
            <a:ext cx="2793960" cy="2039040"/>
          </a:xfrm>
          <a:prstGeom prst="rect">
            <a:avLst/>
          </a:prstGeom>
          <a:ln>
            <a:noFill/>
          </a:ln>
        </p:spPr>
      </p:pic>
      <p:pic>
        <p:nvPicPr>
          <p:cNvPr id="578" name="Google Shape;596;p82" descr=""/>
          <p:cNvPicPr/>
          <p:nvPr/>
        </p:nvPicPr>
        <p:blipFill>
          <a:blip r:embed="rId4"/>
          <a:stretch/>
        </p:blipFill>
        <p:spPr>
          <a:xfrm>
            <a:off x="4700520" y="3504600"/>
            <a:ext cx="2918160" cy="197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552240" y="1249200"/>
            <a:ext cx="84517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Código em Python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A71C593-E62B-44D9-881D-B8D98CBF53AE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81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Shape 1"/>
          <p:cNvSpPr txBox="1"/>
          <p:nvPr/>
        </p:nvSpPr>
        <p:spPr>
          <a:xfrm>
            <a:off x="93600" y="1172880"/>
            <a:ext cx="482580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Watershed - Bacias Hidrográficas.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Técnica inspirada no conceito da geografia que define o comportamento da inundação da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região mínima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entre contornos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máximos adjacentes.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Métodos baseados em região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Forma fronteiras conexas.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Análise da imagem como um domínio em três dimensões: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Duas coordenadas e uma intensidade.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OBJETIVO: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	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Encontrar as linhas divisórias.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EA6A297-9852-42AB-9F9E-E38AD0DEE3D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84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Watershed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Google Shape;611;p84" descr=""/>
          <p:cNvPicPr/>
          <p:nvPr/>
        </p:nvPicPr>
        <p:blipFill>
          <a:blip r:embed="rId1"/>
          <a:stretch/>
        </p:blipFill>
        <p:spPr>
          <a:xfrm>
            <a:off x="4919400" y="1911960"/>
            <a:ext cx="4305600" cy="406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93600" y="1249200"/>
            <a:ext cx="482580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Watershed - Bacias Hidrográficas.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41E0250-604E-46C1-8C9C-244CB3EED9AE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88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Watershed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Google Shape;619;p85" descr=""/>
          <p:cNvPicPr/>
          <p:nvPr/>
        </p:nvPicPr>
        <p:blipFill>
          <a:blip r:embed="rId1"/>
          <a:stretch/>
        </p:blipFill>
        <p:spPr>
          <a:xfrm>
            <a:off x="508680" y="4614840"/>
            <a:ext cx="8094600" cy="1890360"/>
          </a:xfrm>
          <a:prstGeom prst="rect">
            <a:avLst/>
          </a:prstGeom>
          <a:ln>
            <a:noFill/>
          </a:ln>
        </p:spPr>
      </p:pic>
      <p:pic>
        <p:nvPicPr>
          <p:cNvPr id="590" name="Google Shape;620;p85" descr=""/>
          <p:cNvPicPr/>
          <p:nvPr/>
        </p:nvPicPr>
        <p:blipFill>
          <a:blip r:embed="rId2"/>
          <a:stretch/>
        </p:blipFill>
        <p:spPr>
          <a:xfrm>
            <a:off x="1251360" y="1703880"/>
            <a:ext cx="6216840" cy="279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extShape 1"/>
          <p:cNvSpPr txBox="1"/>
          <p:nvPr/>
        </p:nvSpPr>
        <p:spPr>
          <a:xfrm>
            <a:off x="93600" y="1249200"/>
            <a:ext cx="482580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Watershed - Bacias Hidrográficas.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D4B8301C-E717-4800-84FD-B78A09B635D9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93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Watershed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4" name="Google Shape;628;p86" descr=""/>
          <p:cNvPicPr/>
          <p:nvPr/>
        </p:nvPicPr>
        <p:blipFill>
          <a:blip r:embed="rId1"/>
          <a:stretch/>
        </p:blipFill>
        <p:spPr>
          <a:xfrm>
            <a:off x="199440" y="1653480"/>
            <a:ext cx="8766720" cy="4493520"/>
          </a:xfrm>
          <a:prstGeom prst="rect">
            <a:avLst/>
          </a:prstGeom>
          <a:ln>
            <a:noFill/>
          </a:ln>
        </p:spPr>
      </p:pic>
      <p:sp>
        <p:nvSpPr>
          <p:cNvPr id="595" name="CustomShape 4"/>
          <p:cNvSpPr/>
          <p:nvPr/>
        </p:nvSpPr>
        <p:spPr>
          <a:xfrm>
            <a:off x="169920" y="6147360"/>
            <a:ext cx="8547480" cy="5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Figura 6: </a:t>
            </a:r>
            <a:r>
              <a:rPr b="0" lang="pt-BR" sz="1600" spc="-1" strike="noStrike">
                <a:solidFill>
                  <a:srgbClr val="000000"/>
                </a:solidFill>
                <a:latin typeface="Georgia"/>
                <a:ea typeface="Georgia"/>
              </a:rPr>
              <a:t>Tonalidade escura indica níveis cada vez menores de intensidades (mínimos)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93600" y="1249200"/>
            <a:ext cx="858600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Whatershed - Bacias Hidrográficas.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D42C8D27-F47B-4F54-8381-18CD82CA387B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598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Watershed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9" name="Google Shape;637;p87" descr=""/>
          <p:cNvPicPr/>
          <p:nvPr/>
        </p:nvPicPr>
        <p:blipFill>
          <a:blip r:embed="rId1"/>
          <a:stretch/>
        </p:blipFill>
        <p:spPr>
          <a:xfrm>
            <a:off x="1457640" y="1774440"/>
            <a:ext cx="6228000" cy="456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Shape 1"/>
          <p:cNvSpPr txBox="1"/>
          <p:nvPr/>
        </p:nvSpPr>
        <p:spPr>
          <a:xfrm>
            <a:off x="93600" y="1249200"/>
            <a:ext cx="858600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Passo 1 - Imagem de pulmão em tons de cinza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0C3AAF9-7C66-4A05-B3AE-71733D7EA43E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02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Watershed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3" name="Google Shape;645;p88" descr=""/>
          <p:cNvPicPr/>
          <p:nvPr/>
        </p:nvPicPr>
        <p:blipFill>
          <a:blip r:embed="rId1"/>
          <a:stretch/>
        </p:blipFill>
        <p:spPr>
          <a:xfrm>
            <a:off x="576720" y="1746720"/>
            <a:ext cx="8067240" cy="472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extShape 1"/>
          <p:cNvSpPr txBox="1"/>
          <p:nvPr/>
        </p:nvSpPr>
        <p:spPr>
          <a:xfrm>
            <a:off x="93600" y="1249200"/>
            <a:ext cx="858600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Passo 2: Calculamos seu gradiente usando Sobel, Canny ou outro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4C7F483F-A277-4565-B5C6-AD9192B40A9D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06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Watershed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7" name="Google Shape;653;p89" descr=""/>
          <p:cNvPicPr/>
          <p:nvPr/>
        </p:nvPicPr>
        <p:blipFill>
          <a:blip r:embed="rId1"/>
          <a:stretch/>
        </p:blipFill>
        <p:spPr>
          <a:xfrm>
            <a:off x="586080" y="1737000"/>
            <a:ext cx="8048160" cy="473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TextShape 1"/>
          <p:cNvSpPr txBox="1"/>
          <p:nvPr/>
        </p:nvSpPr>
        <p:spPr>
          <a:xfrm>
            <a:off x="93600" y="1249200"/>
            <a:ext cx="858600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Passo 3: Agrupamos pixels vizinhos por semelhança de gradiente...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2352CEAC-F24F-49F0-9D48-FACF0A0930E1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10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Watershed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1" name="Google Shape;661;p90" descr=""/>
          <p:cNvPicPr/>
          <p:nvPr/>
        </p:nvPicPr>
        <p:blipFill>
          <a:blip r:embed="rId1"/>
          <a:stretch/>
        </p:blipFill>
        <p:spPr>
          <a:xfrm>
            <a:off x="538200" y="1751760"/>
            <a:ext cx="8067240" cy="469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extShape 1"/>
          <p:cNvSpPr txBox="1"/>
          <p:nvPr/>
        </p:nvSpPr>
        <p:spPr>
          <a:xfrm>
            <a:off x="93600" y="1249200"/>
            <a:ext cx="858600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Passo 4: Agrupamos regiões elevando o nível da água (função f)...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B3EBE488-E8E9-43C7-82E0-9B1572418C2D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14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Watershed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5" name="Google Shape;669;p91" descr=""/>
          <p:cNvPicPr/>
          <p:nvPr/>
        </p:nvPicPr>
        <p:blipFill>
          <a:blip r:embed="rId1"/>
          <a:stretch/>
        </p:blipFill>
        <p:spPr>
          <a:xfrm>
            <a:off x="552600" y="1760400"/>
            <a:ext cx="8038800" cy="466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Segmentação: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Introdução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D1C37706-4B7C-434B-AF54-2602BD52631A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368" name="Google Shape;210;p38" descr=""/>
          <p:cNvPicPr/>
          <p:nvPr/>
        </p:nvPicPr>
        <p:blipFill>
          <a:blip r:embed="rId1"/>
          <a:stretch/>
        </p:blipFill>
        <p:spPr>
          <a:xfrm>
            <a:off x="81000" y="1908000"/>
            <a:ext cx="8981640" cy="403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extShape 1"/>
          <p:cNvSpPr txBox="1"/>
          <p:nvPr/>
        </p:nvSpPr>
        <p:spPr>
          <a:xfrm>
            <a:off x="93600" y="1249200"/>
            <a:ext cx="858600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Passo 5: Agrupamos mais as regiões elevando o “nível da água”.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F60D43CA-CB17-45D6-A699-6EB57DD49FDF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18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3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Watershed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9" name="Google Shape;677;p92" descr=""/>
          <p:cNvPicPr/>
          <p:nvPr/>
        </p:nvPicPr>
        <p:blipFill>
          <a:blip r:embed="rId1"/>
          <a:stretch/>
        </p:blipFill>
        <p:spPr>
          <a:xfrm>
            <a:off x="647640" y="1773360"/>
            <a:ext cx="8000640" cy="461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extShape 1"/>
          <p:cNvSpPr txBox="1"/>
          <p:nvPr/>
        </p:nvSpPr>
        <p:spPr>
          <a:xfrm>
            <a:off x="552240" y="1249200"/>
            <a:ext cx="84517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Código em Python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1E8126FD-1123-4B1F-8C59-E7754C169D0C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22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Limiarização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extShape 1"/>
          <p:cNvSpPr txBox="1"/>
          <p:nvPr/>
        </p:nvSpPr>
        <p:spPr>
          <a:xfrm>
            <a:off x="552240" y="147780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</a:pPr>
            <a:r>
              <a:rPr b="0" lang="pt-BR" sz="3900" spc="-1" strike="noStrike">
                <a:solidFill>
                  <a:srgbClr val="222222"/>
                </a:solidFill>
                <a:latin typeface="Georgia"/>
                <a:ea typeface="Georgia"/>
              </a:rPr>
              <a:t>Segmentação Baseada em Descontinuidades</a:t>
            </a:r>
            <a:endParaRPr b="0" lang="pt-BR" sz="3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pt-BR" sz="3900" spc="-1" strike="noStrike">
              <a:solidFill>
                <a:srgbClr val="000000"/>
              </a:solidFill>
              <a:latin typeface="Arial"/>
            </a:endParaRPr>
          </a:p>
          <a:p>
            <a:pPr lvl="5" marL="2857680" indent="-571320">
              <a:lnSpc>
                <a:spcPct val="115000"/>
              </a:lnSpc>
              <a:buClr>
                <a:srgbClr val="000000"/>
              </a:buClr>
              <a:buFont typeface="Georgia"/>
              <a:buChar char="➤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Detecção de pontos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5" marL="2857680" indent="-571320">
              <a:lnSpc>
                <a:spcPct val="115000"/>
              </a:lnSpc>
              <a:buClr>
                <a:srgbClr val="000000"/>
              </a:buClr>
              <a:buFont typeface="Georgia"/>
              <a:buChar char="➤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Detecção de Linhas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5" marL="2857680" indent="-571320">
              <a:lnSpc>
                <a:spcPct val="115000"/>
              </a:lnSpc>
              <a:buClr>
                <a:srgbClr val="000000"/>
              </a:buClr>
              <a:buFont typeface="Georgia"/>
              <a:buChar char="➤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Detecção de bordas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5" marL="2857680" indent="-571320">
              <a:lnSpc>
                <a:spcPct val="115000"/>
              </a:lnSpc>
              <a:buClr>
                <a:srgbClr val="222222"/>
              </a:buClr>
              <a:buFont typeface="Georgia"/>
              <a:buChar char="➤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Transformada de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5" marL="2857680" indent="-571320">
              <a:lnSpc>
                <a:spcPct val="115000"/>
              </a:lnSpc>
              <a:buClr>
                <a:srgbClr val="000000"/>
              </a:buClr>
              <a:buFont typeface="Georgia"/>
              <a:buChar char="➤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Métodos de Contornos Ativos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6" marL="3200400" indent="-380520">
              <a:lnSpc>
                <a:spcPct val="115000"/>
              </a:lnSpc>
              <a:buClr>
                <a:srgbClr val="222222"/>
              </a:buClr>
              <a:buFont typeface="Georgia"/>
              <a:buChar char="→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Tradicionais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6" marL="3200400" indent="-380520">
              <a:lnSpc>
                <a:spcPct val="115000"/>
              </a:lnSpc>
              <a:buClr>
                <a:srgbClr val="222222"/>
              </a:buClr>
              <a:buFont typeface="Georgia"/>
              <a:buChar char="→"/>
            </a:pPr>
            <a:r>
              <a:rPr b="0" lang="pt-BR" sz="2400" spc="-1" strike="noStrike">
                <a:solidFill>
                  <a:srgbClr val="222222"/>
                </a:solidFill>
                <a:latin typeface="Georgia"/>
                <a:ea typeface="Georgia"/>
              </a:rPr>
              <a:t>Geométrico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D79017FF-1CB4-4F93-885B-A51208B7D6C1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extShape 1"/>
          <p:cNvSpPr txBox="1"/>
          <p:nvPr/>
        </p:nvSpPr>
        <p:spPr>
          <a:xfrm>
            <a:off x="552240" y="1249200"/>
            <a:ext cx="84517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Baseado em mudanças locais abruptas de intensidade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Pontos isolados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Linhas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Bordas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IDEIA: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Identificar uma função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cujo comportamento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(retorno)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seja sensível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às variações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de intensidade na imagem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As mudanças nas intensidades podem ser detectadas: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Análise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local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Cálculo de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derivada 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no ponto </a:t>
            </a:r>
            <a:r>
              <a:rPr b="0" i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(x,y)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As derivadas no contexto de uma função digital (discreta), pode ser dada por meio de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aproximações numéricas chamadas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diferenças finitas: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Ex: regressivas, progressivas e centrais.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793A259-2843-4CD1-A773-9634A65476C8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27" name="TextShape 3"/>
          <p:cNvSpPr txBox="1"/>
          <p:nvPr/>
        </p:nvSpPr>
        <p:spPr>
          <a:xfrm>
            <a:off x="69336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Descontinuidade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009C47C3-73AC-4DAB-9B33-F6F86F154488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629" name="Google Shape;703;p96" descr=""/>
          <p:cNvPicPr/>
          <p:nvPr/>
        </p:nvPicPr>
        <p:blipFill>
          <a:blip r:embed="rId1"/>
          <a:stretch/>
        </p:blipFill>
        <p:spPr>
          <a:xfrm>
            <a:off x="1373040" y="1261440"/>
            <a:ext cx="6397560" cy="2857680"/>
          </a:xfrm>
          <a:prstGeom prst="rect">
            <a:avLst/>
          </a:prstGeom>
          <a:ln>
            <a:noFill/>
          </a:ln>
        </p:spPr>
      </p:pic>
      <p:pic>
        <p:nvPicPr>
          <p:cNvPr id="630" name="Google Shape;704;p96" descr=""/>
          <p:cNvPicPr/>
          <p:nvPr/>
        </p:nvPicPr>
        <p:blipFill>
          <a:blip r:embed="rId2"/>
          <a:srcRect l="17327" t="0" r="6345" b="39129"/>
          <a:stretch/>
        </p:blipFill>
        <p:spPr>
          <a:xfrm>
            <a:off x="1373040" y="4213080"/>
            <a:ext cx="6397560" cy="2163960"/>
          </a:xfrm>
          <a:prstGeom prst="rect">
            <a:avLst/>
          </a:prstGeom>
          <a:ln>
            <a:noFill/>
          </a:ln>
        </p:spPr>
      </p:pic>
      <p:sp>
        <p:nvSpPr>
          <p:cNvPr id="631" name="TextShape 2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Descontinuidade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extShape 1"/>
          <p:cNvSpPr txBox="1"/>
          <p:nvPr/>
        </p:nvSpPr>
        <p:spPr>
          <a:xfrm>
            <a:off x="552240" y="1249200"/>
            <a:ext cx="84517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Aproximação da derivada de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primeira ordem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Expandimos a função f(x + Δx) sobre o eixo x. Assumindo Δx = 1, temos: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Aproximação da derivada de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segunda ordem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3" name="Google Shape;711;p97" descr=""/>
          <p:cNvPicPr/>
          <p:nvPr/>
        </p:nvPicPr>
        <p:blipFill>
          <a:blip r:embed="rId1"/>
          <a:stretch/>
        </p:blipFill>
        <p:spPr>
          <a:xfrm>
            <a:off x="3032640" y="1903320"/>
            <a:ext cx="3490560" cy="697680"/>
          </a:xfrm>
          <a:prstGeom prst="rect">
            <a:avLst/>
          </a:prstGeom>
          <a:ln>
            <a:noFill/>
          </a:ln>
        </p:spPr>
      </p:pic>
      <p:sp>
        <p:nvSpPr>
          <p:cNvPr id="634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B7073E93-61BE-4B67-80D2-88E242024BA4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635" name="Google Shape;713;p97" descr=""/>
          <p:cNvPicPr/>
          <p:nvPr/>
        </p:nvPicPr>
        <p:blipFill>
          <a:blip r:embed="rId2"/>
          <a:stretch/>
        </p:blipFill>
        <p:spPr>
          <a:xfrm>
            <a:off x="945360" y="3665160"/>
            <a:ext cx="7264440" cy="2770560"/>
          </a:xfrm>
          <a:prstGeom prst="rect">
            <a:avLst/>
          </a:prstGeom>
          <a:ln>
            <a:noFill/>
          </a:ln>
        </p:spPr>
      </p:pic>
      <p:pic>
        <p:nvPicPr>
          <p:cNvPr id="636" name="Google Shape;714;p97" descr=""/>
          <p:cNvPicPr/>
          <p:nvPr/>
        </p:nvPicPr>
        <p:blipFill>
          <a:blip r:embed="rId3"/>
          <a:stretch/>
        </p:blipFill>
        <p:spPr>
          <a:xfrm>
            <a:off x="978120" y="2955960"/>
            <a:ext cx="7264440" cy="673200"/>
          </a:xfrm>
          <a:prstGeom prst="rect">
            <a:avLst/>
          </a:prstGeom>
          <a:ln>
            <a:noFill/>
          </a:ln>
        </p:spPr>
      </p:pic>
      <p:sp>
        <p:nvSpPr>
          <p:cNvPr id="637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Descontinuidade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Características importantes das derivadas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Derivadas 1ª são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diferentes de zero no início e ao longo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da rampa de intensidades.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Derivadas 2ª só são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diferentes de zero apenas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no início e no fim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da rampa.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Derivadas 1ª produzem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bordas grossas: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Derivadas 2ª produzem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bordas finas: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Útil para encontrar pequenas regiões de alta variação.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Derivadas 2ª possuem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maiores magnitudes nas transições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de intensidade: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Útil para identificar o início e fim de regiões (e.g: linhas)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  <a:spcBef>
                <a:spcPts val="601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Derivadas 2ª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variam o sinal indicando o sentido da variação: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Útil para detectar transições de região clara para região escura e vice-versa.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1910822E-BB21-40B5-B626-805F42BAC499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40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Descontinuidade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727;p99" descr=""/>
          <p:cNvPicPr/>
          <p:nvPr/>
        </p:nvPicPr>
        <p:blipFill>
          <a:blip r:embed="rId1"/>
          <a:stretch/>
        </p:blipFill>
        <p:spPr>
          <a:xfrm>
            <a:off x="1539720" y="3110760"/>
            <a:ext cx="6391080" cy="1009440"/>
          </a:xfrm>
          <a:prstGeom prst="rect">
            <a:avLst/>
          </a:prstGeom>
          <a:ln>
            <a:noFill/>
          </a:ln>
        </p:spPr>
      </p:pic>
      <p:sp>
        <p:nvSpPr>
          <p:cNvPr id="642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Derivada de primeira Ordem: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Segunda de segunda ordem: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O cálculo das derivadas de segunda ordem pode ser generalizado para a expressão: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Logo, podemos realizar esta operação por meio de convoluções, a partir de um kernel M: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EB96331B-B160-4395-AE60-7DBAB5E84B67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644" name="Google Shape;730;p99" descr=""/>
          <p:cNvPicPr/>
          <p:nvPr/>
        </p:nvPicPr>
        <p:blipFill>
          <a:blip r:embed="rId2"/>
          <a:stretch/>
        </p:blipFill>
        <p:spPr>
          <a:xfrm>
            <a:off x="4367880" y="1168560"/>
            <a:ext cx="3490560" cy="697680"/>
          </a:xfrm>
          <a:prstGeom prst="rect">
            <a:avLst/>
          </a:prstGeom>
          <a:ln>
            <a:noFill/>
          </a:ln>
        </p:spPr>
      </p:pic>
      <p:pic>
        <p:nvPicPr>
          <p:cNvPr id="645" name="Google Shape;731;p99" descr=""/>
          <p:cNvPicPr/>
          <p:nvPr/>
        </p:nvPicPr>
        <p:blipFill>
          <a:blip r:embed="rId3"/>
          <a:stretch/>
        </p:blipFill>
        <p:spPr>
          <a:xfrm>
            <a:off x="4295160" y="1943280"/>
            <a:ext cx="3961440" cy="697680"/>
          </a:xfrm>
          <a:prstGeom prst="rect">
            <a:avLst/>
          </a:prstGeom>
          <a:ln>
            <a:noFill/>
          </a:ln>
        </p:spPr>
      </p:pic>
      <p:pic>
        <p:nvPicPr>
          <p:cNvPr id="646" name="Google Shape;732;p99" descr=""/>
          <p:cNvPicPr/>
          <p:nvPr/>
        </p:nvPicPr>
        <p:blipFill>
          <a:blip r:embed="rId4"/>
          <a:stretch/>
        </p:blipFill>
        <p:spPr>
          <a:xfrm>
            <a:off x="1539720" y="5239800"/>
            <a:ext cx="2199960" cy="428400"/>
          </a:xfrm>
          <a:prstGeom prst="rect">
            <a:avLst/>
          </a:prstGeom>
          <a:ln>
            <a:noFill/>
          </a:ln>
        </p:spPr>
      </p:pic>
      <p:pic>
        <p:nvPicPr>
          <p:cNvPr id="647" name="Google Shape;733;p99" descr=""/>
          <p:cNvPicPr/>
          <p:nvPr/>
        </p:nvPicPr>
        <p:blipFill>
          <a:blip r:embed="rId5"/>
          <a:stretch/>
        </p:blipFill>
        <p:spPr>
          <a:xfrm>
            <a:off x="5047200" y="4610880"/>
            <a:ext cx="2457720" cy="1698840"/>
          </a:xfrm>
          <a:prstGeom prst="rect">
            <a:avLst/>
          </a:prstGeom>
          <a:ln>
            <a:noFill/>
          </a:ln>
        </p:spPr>
      </p:pic>
      <p:sp>
        <p:nvSpPr>
          <p:cNvPr id="648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Descontinuidade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Detecção de ponto: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IDEIA: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Como a magnitude da derivada segunda é maior para para mudança abruptas (e.g. preto -&gt; branco)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Podemos utilizar um operador de segunda ordem do tipo laplaciano: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A685395B-F4BA-4B37-AF40-2C5A3816FDB4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651" name="Google Shape;741;p100" descr=""/>
          <p:cNvPicPr/>
          <p:nvPr/>
        </p:nvPicPr>
        <p:blipFill>
          <a:blip r:embed="rId1"/>
          <a:stretch/>
        </p:blipFill>
        <p:spPr>
          <a:xfrm>
            <a:off x="3297600" y="3043080"/>
            <a:ext cx="2647440" cy="771120"/>
          </a:xfrm>
          <a:prstGeom prst="rect">
            <a:avLst/>
          </a:prstGeom>
          <a:ln>
            <a:noFill/>
          </a:ln>
        </p:spPr>
      </p:pic>
      <p:pic>
        <p:nvPicPr>
          <p:cNvPr id="652" name="Google Shape;742;p100" descr=""/>
          <p:cNvPicPr/>
          <p:nvPr/>
        </p:nvPicPr>
        <p:blipFill>
          <a:blip r:embed="rId2"/>
          <a:stretch/>
        </p:blipFill>
        <p:spPr>
          <a:xfrm>
            <a:off x="2676240" y="3883680"/>
            <a:ext cx="4657320" cy="647280"/>
          </a:xfrm>
          <a:prstGeom prst="rect">
            <a:avLst/>
          </a:prstGeom>
          <a:ln>
            <a:noFill/>
          </a:ln>
        </p:spPr>
      </p:pic>
      <p:pic>
        <p:nvPicPr>
          <p:cNvPr id="653" name="Google Shape;743;p100" descr=""/>
          <p:cNvPicPr/>
          <p:nvPr/>
        </p:nvPicPr>
        <p:blipFill>
          <a:blip r:embed="rId3"/>
          <a:stretch/>
        </p:blipFill>
        <p:spPr>
          <a:xfrm>
            <a:off x="2598480" y="4752720"/>
            <a:ext cx="4733640" cy="723600"/>
          </a:xfrm>
          <a:prstGeom prst="rect">
            <a:avLst/>
          </a:prstGeom>
          <a:ln>
            <a:noFill/>
          </a:ln>
        </p:spPr>
      </p:pic>
      <p:pic>
        <p:nvPicPr>
          <p:cNvPr id="654" name="Google Shape;744;p100" descr=""/>
          <p:cNvPicPr/>
          <p:nvPr/>
        </p:nvPicPr>
        <p:blipFill>
          <a:blip r:embed="rId4"/>
          <a:stretch/>
        </p:blipFill>
        <p:spPr>
          <a:xfrm>
            <a:off x="533880" y="5716800"/>
            <a:ext cx="8152920" cy="447480"/>
          </a:xfrm>
          <a:prstGeom prst="rect">
            <a:avLst/>
          </a:prstGeom>
          <a:ln>
            <a:noFill/>
          </a:ln>
        </p:spPr>
      </p:pic>
      <p:sp>
        <p:nvSpPr>
          <p:cNvPr id="655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Descontinuidade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Detecção de ponto: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Incluindo os coeficientes diagonais temos o Kernel Laplaciano generalizado: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 cada convolução com o kernel M, um novo pixel central é atribuído a nova imagem </a:t>
            </a:r>
            <a:r>
              <a:rPr b="0" i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g(x,y):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r>
              <a:rPr b="0" i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r>
              <a:rPr b="0" i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O</a:t>
            </a:r>
            <a:r>
              <a:rPr b="0" i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Kernel é isotrópico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Quando a região for constante o valor retornado por R será zero.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Configura-se como um filtro do tipo passa-altas.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9567E21-A3C9-4CDC-B4E5-9A662DC21ACF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658" name="Google Shape;752;p101" descr=""/>
          <p:cNvPicPr/>
          <p:nvPr/>
        </p:nvPicPr>
        <p:blipFill>
          <a:blip r:embed="rId1"/>
          <a:stretch/>
        </p:blipFill>
        <p:spPr>
          <a:xfrm>
            <a:off x="3609720" y="2058840"/>
            <a:ext cx="1924200" cy="1312200"/>
          </a:xfrm>
          <a:prstGeom prst="rect">
            <a:avLst/>
          </a:prstGeom>
          <a:ln>
            <a:noFill/>
          </a:ln>
        </p:spPr>
      </p:pic>
      <p:pic>
        <p:nvPicPr>
          <p:cNvPr id="659" name="Google Shape;753;p101" descr=""/>
          <p:cNvPicPr/>
          <p:nvPr/>
        </p:nvPicPr>
        <p:blipFill>
          <a:blip r:embed="rId2"/>
          <a:stretch/>
        </p:blipFill>
        <p:spPr>
          <a:xfrm>
            <a:off x="3458880" y="4324680"/>
            <a:ext cx="3677760" cy="740880"/>
          </a:xfrm>
          <a:prstGeom prst="rect">
            <a:avLst/>
          </a:prstGeom>
          <a:ln>
            <a:noFill/>
          </a:ln>
        </p:spPr>
      </p:pic>
      <p:sp>
        <p:nvSpPr>
          <p:cNvPr id="660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Descontinuidade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552240" y="132516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Segmentação: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Sig.: Consiste em subdivir uma imagem em regiões ou objetos que a compõem. O nível de detalhe destas subdivisões dependerá do problema a ser resolvido (Segmentação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Completa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x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Parcial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57168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 segmentação correta influenciará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no bom desempenho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 ou no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fracasso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de um projeto de visão computacional.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57168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Algumas alternativas podem ser consideradas no projeto: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Foco da região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de captura reduz influência de ruídos, ex.: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Semáforo de trânsito;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Esteira de peças em linha de produção;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indent="-22824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Sensores específicos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ao problema auxiliam na detecção da ROI (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Region of Interest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), ex.: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Câmeras sensíveis ao espectro infravermelho;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Introdução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43E0568C-F5B7-4C78-AD23-82EB4799DA27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extShape 1"/>
          <p:cNvSpPr txBox="1"/>
          <p:nvPr/>
        </p:nvSpPr>
        <p:spPr>
          <a:xfrm>
            <a:off x="552240" y="1109520"/>
            <a:ext cx="835884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Detecção de linha: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Assim como para detectar o ponto, a derivada segunda é útil para detectar um conjunto de pontos conectados que formam uma linha.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Continuamos a utilizar o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operador Laplaciano: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O Kernel originalmente é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isotrópico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Os coeficientes devem resultar em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zero em regiões constantes.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Precisamos alterá-lo para detectar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linhas em diferentes direções.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As direções da linha devem ser representadas por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um coeficiente total de maior magnitude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681A681-D3ED-4522-8050-FD1872A0338A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663" name="Google Shape;761;p102" descr=""/>
          <p:cNvPicPr/>
          <p:nvPr/>
        </p:nvPicPr>
        <p:blipFill>
          <a:blip r:embed="rId1"/>
          <a:stretch/>
        </p:blipFill>
        <p:spPr>
          <a:xfrm>
            <a:off x="663480" y="4364640"/>
            <a:ext cx="7881840" cy="2098800"/>
          </a:xfrm>
          <a:prstGeom prst="rect">
            <a:avLst/>
          </a:prstGeom>
          <a:ln>
            <a:noFill/>
          </a:ln>
        </p:spPr>
      </p:pic>
      <p:sp>
        <p:nvSpPr>
          <p:cNvPr id="664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Descontinuidade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767;p103" descr=""/>
          <p:cNvPicPr/>
          <p:nvPr/>
        </p:nvPicPr>
        <p:blipFill>
          <a:blip r:embed="rId1"/>
          <a:stretch/>
        </p:blipFill>
        <p:spPr>
          <a:xfrm>
            <a:off x="3902760" y="2273760"/>
            <a:ext cx="5086080" cy="1208880"/>
          </a:xfrm>
          <a:prstGeom prst="rect">
            <a:avLst/>
          </a:prstGeom>
          <a:ln>
            <a:noFill/>
          </a:ln>
        </p:spPr>
      </p:pic>
      <p:sp>
        <p:nvSpPr>
          <p:cNvPr id="666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Detecção de borda: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Considerando a intensidade como um sinal, as pequenas variações produzem um sinal ruidoso e recomenda-se um pré-processamento para evitar a detecção de ruídos: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4FD282B-9782-4A85-A875-DDA6BF7747A5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668" name="Google Shape;770;p103" descr=""/>
          <p:cNvPicPr/>
          <p:nvPr/>
        </p:nvPicPr>
        <p:blipFill>
          <a:blip r:embed="rId2"/>
          <a:srcRect l="23464" t="0" r="24354" b="60696"/>
          <a:stretch/>
        </p:blipFill>
        <p:spPr>
          <a:xfrm>
            <a:off x="139680" y="3191040"/>
            <a:ext cx="3687840" cy="2566800"/>
          </a:xfrm>
          <a:prstGeom prst="rect">
            <a:avLst/>
          </a:prstGeom>
          <a:ln>
            <a:noFill/>
          </a:ln>
        </p:spPr>
      </p:pic>
      <p:pic>
        <p:nvPicPr>
          <p:cNvPr id="669" name="Google Shape;771;p103" descr=""/>
          <p:cNvPicPr/>
          <p:nvPr/>
        </p:nvPicPr>
        <p:blipFill>
          <a:blip r:embed="rId3"/>
          <a:srcRect l="16530" t="40426" r="17920" b="17569"/>
          <a:stretch/>
        </p:blipFill>
        <p:spPr>
          <a:xfrm>
            <a:off x="3827880" y="3444480"/>
            <a:ext cx="5196240" cy="3076920"/>
          </a:xfrm>
          <a:prstGeom prst="rect">
            <a:avLst/>
          </a:prstGeom>
          <a:ln>
            <a:noFill/>
          </a:ln>
        </p:spPr>
      </p:pic>
      <p:sp>
        <p:nvSpPr>
          <p:cNvPr id="670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Descontinuidade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Detecção de borda: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Detectar pontos e linhas que representam o conjunto de pontos da borda.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Inspirar-se na variação de intensidade tipicamente próximas as bordas,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indica o sentido da maior variação crescente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das intensidades: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Calculamos o gradiente da imagem: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09235E38-6733-47AE-96E4-9B3AF207EC5C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673" name="Google Shape;779;p104" descr=""/>
          <p:cNvPicPr/>
          <p:nvPr/>
        </p:nvPicPr>
        <p:blipFill>
          <a:blip r:embed="rId1"/>
          <a:stretch/>
        </p:blipFill>
        <p:spPr>
          <a:xfrm>
            <a:off x="3716280" y="3409920"/>
            <a:ext cx="2037960" cy="799920"/>
          </a:xfrm>
          <a:prstGeom prst="rect">
            <a:avLst/>
          </a:prstGeom>
          <a:ln>
            <a:noFill/>
          </a:ln>
        </p:spPr>
      </p:pic>
      <p:pic>
        <p:nvPicPr>
          <p:cNvPr id="674" name="Google Shape;780;p104" descr=""/>
          <p:cNvPicPr/>
          <p:nvPr/>
        </p:nvPicPr>
        <p:blipFill>
          <a:blip r:embed="rId2"/>
          <a:stretch/>
        </p:blipFill>
        <p:spPr>
          <a:xfrm>
            <a:off x="2813760" y="4258800"/>
            <a:ext cx="4247640" cy="390240"/>
          </a:xfrm>
          <a:prstGeom prst="rect">
            <a:avLst/>
          </a:prstGeom>
          <a:ln>
            <a:noFill/>
          </a:ln>
        </p:spPr>
      </p:pic>
      <p:pic>
        <p:nvPicPr>
          <p:cNvPr id="675" name="Google Shape;781;p104" descr=""/>
          <p:cNvPicPr/>
          <p:nvPr/>
        </p:nvPicPr>
        <p:blipFill>
          <a:blip r:embed="rId3"/>
          <a:stretch/>
        </p:blipFill>
        <p:spPr>
          <a:xfrm>
            <a:off x="2799720" y="4697640"/>
            <a:ext cx="4276440" cy="437760"/>
          </a:xfrm>
          <a:prstGeom prst="rect">
            <a:avLst/>
          </a:prstGeom>
          <a:ln>
            <a:noFill/>
          </a:ln>
        </p:spPr>
      </p:pic>
      <p:pic>
        <p:nvPicPr>
          <p:cNvPr id="676" name="Google Shape;782;p104" descr=""/>
          <p:cNvPicPr/>
          <p:nvPr/>
        </p:nvPicPr>
        <p:blipFill>
          <a:blip r:embed="rId4"/>
          <a:stretch/>
        </p:blipFill>
        <p:spPr>
          <a:xfrm>
            <a:off x="291960" y="5053680"/>
            <a:ext cx="2125800" cy="1416960"/>
          </a:xfrm>
          <a:prstGeom prst="rect">
            <a:avLst/>
          </a:prstGeom>
          <a:ln>
            <a:noFill/>
          </a:ln>
        </p:spPr>
      </p:pic>
      <p:pic>
        <p:nvPicPr>
          <p:cNvPr id="677" name="Google Shape;783;p104" descr=""/>
          <p:cNvPicPr/>
          <p:nvPr/>
        </p:nvPicPr>
        <p:blipFill>
          <a:blip r:embed="rId5"/>
          <a:srcRect l="3978" t="0" r="0" b="0"/>
          <a:stretch/>
        </p:blipFill>
        <p:spPr>
          <a:xfrm>
            <a:off x="2418120" y="5105880"/>
            <a:ext cx="1710720" cy="1416960"/>
          </a:xfrm>
          <a:prstGeom prst="rect">
            <a:avLst/>
          </a:prstGeom>
          <a:ln>
            <a:noFill/>
          </a:ln>
        </p:spPr>
      </p:pic>
      <p:pic>
        <p:nvPicPr>
          <p:cNvPr id="678" name="Google Shape;784;p104" descr=""/>
          <p:cNvPicPr/>
          <p:nvPr/>
        </p:nvPicPr>
        <p:blipFill>
          <a:blip r:embed="rId6"/>
          <a:stretch/>
        </p:blipFill>
        <p:spPr>
          <a:xfrm>
            <a:off x="4693680" y="5150520"/>
            <a:ext cx="3828960" cy="1376280"/>
          </a:xfrm>
          <a:prstGeom prst="rect">
            <a:avLst/>
          </a:prstGeom>
          <a:ln>
            <a:noFill/>
          </a:ln>
        </p:spPr>
      </p:pic>
      <p:sp>
        <p:nvSpPr>
          <p:cNvPr id="679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Descontinuidade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Detecção de borda: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Código em python.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F4853EDC-ACA7-4C6B-AFA7-009039AECBC5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82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Descontinuidade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Aplicada em imagens já binarizadas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Útil para detectação de linhas, círculos e elipses na imagem.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Tem um atrativo que é o seu baixo custo computacional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IDEIA 1: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Encontrar todos as retas para cada dois pares de pontos.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Em seguida, encontrar os subconjuntos de pontos que estejam próximo da reta desejada. Custo O(n³)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IDEIA 2: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 partir da representação explícita da forma (Equação), limitar o conjunto de parâmetros das retas que representam pares de pontos.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Os parâmetro que se repetirem (maior votação) representam a colinearidade entre o par de pontos. Custo O (n²)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6A583C3-C639-471A-B2D4-D9D8F88FEC48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85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Considerar as possíveis retas que passam em cada ponto.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Retas representadas em seu formato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afim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, com parâmetros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b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A9D4D675-DC6B-4219-B1E1-36DFD852C938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88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9" name="Google Shape;807;p107" descr=""/>
          <p:cNvPicPr/>
          <p:nvPr/>
        </p:nvPicPr>
        <p:blipFill>
          <a:blip r:embed="rId1"/>
          <a:stretch/>
        </p:blipFill>
        <p:spPr>
          <a:xfrm>
            <a:off x="704520" y="3133080"/>
            <a:ext cx="3443040" cy="2886120"/>
          </a:xfrm>
          <a:prstGeom prst="rect">
            <a:avLst/>
          </a:prstGeom>
          <a:ln>
            <a:noFill/>
          </a:ln>
        </p:spPr>
      </p:pic>
      <p:pic>
        <p:nvPicPr>
          <p:cNvPr id="690" name="Google Shape;808;p107" descr=""/>
          <p:cNvPicPr/>
          <p:nvPr/>
        </p:nvPicPr>
        <p:blipFill>
          <a:blip r:embed="rId2"/>
          <a:stretch/>
        </p:blipFill>
        <p:spPr>
          <a:xfrm>
            <a:off x="4541760" y="3022920"/>
            <a:ext cx="3894120" cy="3258720"/>
          </a:xfrm>
          <a:prstGeom prst="rect">
            <a:avLst/>
          </a:prstGeom>
          <a:ln>
            <a:noFill/>
          </a:ln>
        </p:spPr>
      </p:pic>
      <p:pic>
        <p:nvPicPr>
          <p:cNvPr id="691" name="Google Shape;809;p107" descr=""/>
          <p:cNvPicPr/>
          <p:nvPr/>
        </p:nvPicPr>
        <p:blipFill>
          <a:blip r:embed="rId3"/>
          <a:stretch/>
        </p:blipFill>
        <p:spPr>
          <a:xfrm>
            <a:off x="3830760" y="2264400"/>
            <a:ext cx="1482120" cy="43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Considerar as possíveis retas que passam em cada ponto.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Retas representadas em seu formato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afim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, com parâmetros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b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A60413F8-F889-4834-9EE6-230F5BE39425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694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5" name="Google Shape;817;p108" descr=""/>
          <p:cNvPicPr/>
          <p:nvPr/>
        </p:nvPicPr>
        <p:blipFill>
          <a:blip r:embed="rId1"/>
          <a:stretch/>
        </p:blipFill>
        <p:spPr>
          <a:xfrm>
            <a:off x="4541760" y="3022920"/>
            <a:ext cx="3894120" cy="3258720"/>
          </a:xfrm>
          <a:prstGeom prst="rect">
            <a:avLst/>
          </a:prstGeom>
          <a:ln>
            <a:noFill/>
          </a:ln>
        </p:spPr>
      </p:pic>
      <p:pic>
        <p:nvPicPr>
          <p:cNvPr id="696" name="Google Shape;818;p108" descr=""/>
          <p:cNvPicPr/>
          <p:nvPr/>
        </p:nvPicPr>
        <p:blipFill>
          <a:blip r:embed="rId2"/>
          <a:stretch/>
        </p:blipFill>
        <p:spPr>
          <a:xfrm>
            <a:off x="3830760" y="2264400"/>
            <a:ext cx="1482120" cy="430200"/>
          </a:xfrm>
          <a:prstGeom prst="rect">
            <a:avLst/>
          </a:prstGeom>
          <a:ln>
            <a:noFill/>
          </a:ln>
        </p:spPr>
      </p:pic>
      <p:pic>
        <p:nvPicPr>
          <p:cNvPr id="697" name="Google Shape;819;p108" descr=""/>
          <p:cNvPicPr/>
          <p:nvPr/>
        </p:nvPicPr>
        <p:blipFill>
          <a:blip r:embed="rId3"/>
          <a:stretch/>
        </p:blipFill>
        <p:spPr>
          <a:xfrm>
            <a:off x="612000" y="3008880"/>
            <a:ext cx="3598920" cy="301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Considerar as possíveis retas que passam em cada ponto.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Retas representadas em seu formato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afim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, com parâmetros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b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76901B35-7493-4A96-83F7-2BEB768BF571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00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1" name="Google Shape;827;p109" descr=""/>
          <p:cNvPicPr/>
          <p:nvPr/>
        </p:nvPicPr>
        <p:blipFill>
          <a:blip r:embed="rId1"/>
          <a:stretch/>
        </p:blipFill>
        <p:spPr>
          <a:xfrm>
            <a:off x="3830760" y="2264400"/>
            <a:ext cx="1482120" cy="430200"/>
          </a:xfrm>
          <a:prstGeom prst="rect">
            <a:avLst/>
          </a:prstGeom>
          <a:ln>
            <a:noFill/>
          </a:ln>
        </p:spPr>
      </p:pic>
      <p:pic>
        <p:nvPicPr>
          <p:cNvPr id="702" name="Google Shape;828;p109" descr=""/>
          <p:cNvPicPr/>
          <p:nvPr/>
        </p:nvPicPr>
        <p:blipFill>
          <a:blip r:embed="rId2"/>
          <a:stretch/>
        </p:blipFill>
        <p:spPr>
          <a:xfrm>
            <a:off x="552240" y="3008880"/>
            <a:ext cx="3598920" cy="3016440"/>
          </a:xfrm>
          <a:prstGeom prst="rect">
            <a:avLst/>
          </a:prstGeom>
          <a:ln>
            <a:noFill/>
          </a:ln>
        </p:spPr>
      </p:pic>
      <p:pic>
        <p:nvPicPr>
          <p:cNvPr id="703" name="Google Shape;829;p109" descr=""/>
          <p:cNvPicPr/>
          <p:nvPr/>
        </p:nvPicPr>
        <p:blipFill>
          <a:blip r:embed="rId3"/>
          <a:stretch/>
        </p:blipFill>
        <p:spPr>
          <a:xfrm>
            <a:off x="4540680" y="2994120"/>
            <a:ext cx="3908520" cy="32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Considerar as possíveis retas que passam em cada ponto.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Retas representadas em seu formato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afim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, com parâmetros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b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D24CF82A-8990-45DF-B175-B61DDBB06A69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06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7" name="Google Shape;837;p110" descr=""/>
          <p:cNvPicPr/>
          <p:nvPr/>
        </p:nvPicPr>
        <p:blipFill>
          <a:blip r:embed="rId1"/>
          <a:stretch/>
        </p:blipFill>
        <p:spPr>
          <a:xfrm>
            <a:off x="3830760" y="2264400"/>
            <a:ext cx="1482120" cy="430200"/>
          </a:xfrm>
          <a:prstGeom prst="rect">
            <a:avLst/>
          </a:prstGeom>
          <a:ln>
            <a:noFill/>
          </a:ln>
        </p:spPr>
      </p:pic>
      <p:pic>
        <p:nvPicPr>
          <p:cNvPr id="708" name="Google Shape;838;p110" descr=""/>
          <p:cNvPicPr/>
          <p:nvPr/>
        </p:nvPicPr>
        <p:blipFill>
          <a:blip r:embed="rId2"/>
          <a:stretch/>
        </p:blipFill>
        <p:spPr>
          <a:xfrm>
            <a:off x="650880" y="3034080"/>
            <a:ext cx="3527280" cy="2906640"/>
          </a:xfrm>
          <a:prstGeom prst="rect">
            <a:avLst/>
          </a:prstGeom>
          <a:ln>
            <a:noFill/>
          </a:ln>
        </p:spPr>
      </p:pic>
      <p:pic>
        <p:nvPicPr>
          <p:cNvPr id="709" name="Google Shape;839;p110" descr=""/>
          <p:cNvPicPr/>
          <p:nvPr/>
        </p:nvPicPr>
        <p:blipFill>
          <a:blip r:embed="rId3"/>
          <a:stretch/>
        </p:blipFill>
        <p:spPr>
          <a:xfrm>
            <a:off x="4540680" y="3008880"/>
            <a:ext cx="3737880" cy="318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Considerar as possíveis retas que passam em cada ponto.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Retas representadas em seu formato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afim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, com parâmetros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b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697A42E9-C279-4912-85F9-C6A925D6F5ED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12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3" name="Google Shape;847;p111" descr=""/>
          <p:cNvPicPr/>
          <p:nvPr/>
        </p:nvPicPr>
        <p:blipFill>
          <a:blip r:embed="rId1"/>
          <a:stretch/>
        </p:blipFill>
        <p:spPr>
          <a:xfrm>
            <a:off x="3830760" y="2264400"/>
            <a:ext cx="1482120" cy="430200"/>
          </a:xfrm>
          <a:prstGeom prst="rect">
            <a:avLst/>
          </a:prstGeom>
          <a:ln>
            <a:noFill/>
          </a:ln>
        </p:spPr>
      </p:pic>
      <p:pic>
        <p:nvPicPr>
          <p:cNvPr id="714" name="Google Shape;848;p111" descr=""/>
          <p:cNvPicPr/>
          <p:nvPr/>
        </p:nvPicPr>
        <p:blipFill>
          <a:blip r:embed="rId2"/>
          <a:stretch/>
        </p:blipFill>
        <p:spPr>
          <a:xfrm>
            <a:off x="646200" y="3060720"/>
            <a:ext cx="3619080" cy="2965680"/>
          </a:xfrm>
          <a:prstGeom prst="rect">
            <a:avLst/>
          </a:prstGeom>
          <a:ln>
            <a:noFill/>
          </a:ln>
        </p:spPr>
      </p:pic>
      <p:pic>
        <p:nvPicPr>
          <p:cNvPr id="715" name="Google Shape;849;p111" descr=""/>
          <p:cNvPicPr/>
          <p:nvPr/>
        </p:nvPicPr>
        <p:blipFill>
          <a:blip r:embed="rId3"/>
          <a:stretch/>
        </p:blipFill>
        <p:spPr>
          <a:xfrm>
            <a:off x="4555800" y="3060720"/>
            <a:ext cx="3804840" cy="319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1056600" y="1325160"/>
            <a:ext cx="7634160" cy="3450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Aplicações de segurança em locais de baixa iluminação;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Aplicações militares (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https://youtu.be/IxVUJVk-LQc)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Introdução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3B07AB6-9098-4011-9EE5-018B360BB40A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375" name="Google Shape;225;p40" descr=""/>
          <p:cNvPicPr/>
          <p:nvPr/>
        </p:nvPicPr>
        <p:blipFill>
          <a:blip r:embed="rId1"/>
          <a:stretch/>
        </p:blipFill>
        <p:spPr>
          <a:xfrm>
            <a:off x="4448520" y="2126520"/>
            <a:ext cx="3381120" cy="2037960"/>
          </a:xfrm>
          <a:prstGeom prst="rect">
            <a:avLst/>
          </a:prstGeom>
          <a:ln>
            <a:noFill/>
          </a:ln>
        </p:spPr>
      </p:pic>
      <p:pic>
        <p:nvPicPr>
          <p:cNvPr id="376" name="Google Shape;226;p40" descr=""/>
          <p:cNvPicPr/>
          <p:nvPr/>
        </p:nvPicPr>
        <p:blipFill>
          <a:blip r:embed="rId2"/>
          <a:srcRect l="0" t="0" r="0" b="8830"/>
          <a:stretch/>
        </p:blipFill>
        <p:spPr>
          <a:xfrm>
            <a:off x="1431360" y="2126520"/>
            <a:ext cx="2977560" cy="2037960"/>
          </a:xfrm>
          <a:prstGeom prst="rect">
            <a:avLst/>
          </a:prstGeom>
          <a:ln>
            <a:noFill/>
          </a:ln>
        </p:spPr>
      </p:pic>
      <p:pic>
        <p:nvPicPr>
          <p:cNvPr id="377" name="Google Shape;227;p40" descr=""/>
          <p:cNvPicPr/>
          <p:nvPr/>
        </p:nvPicPr>
        <p:blipFill>
          <a:blip r:embed="rId3"/>
          <a:stretch/>
        </p:blipFill>
        <p:spPr>
          <a:xfrm>
            <a:off x="1321920" y="4249800"/>
            <a:ext cx="6612480" cy="214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Considerar as possíveis retas que passam em cada ponto.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Retas representadas em seu formato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afim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, com parâmetros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b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FB34FE1A-E9C4-418E-BDD1-44D0A4E1944C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18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9" name="Google Shape;857;p112" descr=""/>
          <p:cNvPicPr/>
          <p:nvPr/>
        </p:nvPicPr>
        <p:blipFill>
          <a:blip r:embed="rId1"/>
          <a:stretch/>
        </p:blipFill>
        <p:spPr>
          <a:xfrm>
            <a:off x="3830760" y="2264400"/>
            <a:ext cx="1482120" cy="430200"/>
          </a:xfrm>
          <a:prstGeom prst="rect">
            <a:avLst/>
          </a:prstGeom>
          <a:ln>
            <a:noFill/>
          </a:ln>
        </p:spPr>
      </p:pic>
      <p:pic>
        <p:nvPicPr>
          <p:cNvPr id="720" name="Google Shape;858;p112" descr=""/>
          <p:cNvPicPr/>
          <p:nvPr/>
        </p:nvPicPr>
        <p:blipFill>
          <a:blip r:embed="rId2"/>
          <a:stretch/>
        </p:blipFill>
        <p:spPr>
          <a:xfrm>
            <a:off x="478440" y="2917080"/>
            <a:ext cx="3767400" cy="3191760"/>
          </a:xfrm>
          <a:prstGeom prst="rect">
            <a:avLst/>
          </a:prstGeom>
          <a:ln>
            <a:noFill/>
          </a:ln>
        </p:spPr>
      </p:pic>
      <p:pic>
        <p:nvPicPr>
          <p:cNvPr id="721" name="Google Shape;859;p112" descr=""/>
          <p:cNvPicPr/>
          <p:nvPr/>
        </p:nvPicPr>
        <p:blipFill>
          <a:blip r:embed="rId3"/>
          <a:stretch/>
        </p:blipFill>
        <p:spPr>
          <a:xfrm>
            <a:off x="4624200" y="2954520"/>
            <a:ext cx="3767400" cy="319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PROBLEMA!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 tangente do coeficiente angular tende a assumir valores infinitos quando a reta se aproxima de uma inclinação a 90 graus.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SOLUÇÃO: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Representar a reta em coordenadas polares: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C1124E3-5F98-4A54-A5CC-FA28E5440750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24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5" name="Google Shape;867;p113" descr=""/>
          <p:cNvPicPr/>
          <p:nvPr/>
        </p:nvPicPr>
        <p:blipFill>
          <a:blip r:embed="rId1"/>
          <a:stretch/>
        </p:blipFill>
        <p:spPr>
          <a:xfrm>
            <a:off x="3557520" y="2814840"/>
            <a:ext cx="2028600" cy="333000"/>
          </a:xfrm>
          <a:prstGeom prst="rect">
            <a:avLst/>
          </a:prstGeom>
          <a:ln>
            <a:noFill/>
          </a:ln>
        </p:spPr>
      </p:pic>
      <p:pic>
        <p:nvPicPr>
          <p:cNvPr id="726" name="Google Shape;868;p113" descr=""/>
          <p:cNvPicPr/>
          <p:nvPr/>
        </p:nvPicPr>
        <p:blipFill>
          <a:blip r:embed="rId2"/>
          <a:stretch/>
        </p:blipFill>
        <p:spPr>
          <a:xfrm>
            <a:off x="2466360" y="4633560"/>
            <a:ext cx="2542680" cy="352080"/>
          </a:xfrm>
          <a:prstGeom prst="rect">
            <a:avLst/>
          </a:prstGeom>
          <a:ln>
            <a:noFill/>
          </a:ln>
        </p:spPr>
      </p:pic>
      <p:pic>
        <p:nvPicPr>
          <p:cNvPr id="727" name="Google Shape;869;p113" descr=""/>
          <p:cNvPicPr/>
          <p:nvPr/>
        </p:nvPicPr>
        <p:blipFill>
          <a:blip r:embed="rId3"/>
          <a:stretch/>
        </p:blipFill>
        <p:spPr>
          <a:xfrm>
            <a:off x="5912640" y="3839400"/>
            <a:ext cx="2766960" cy="263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Considerar as possíveis retas que passam em cada ponto.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Retas representadas em seu formato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afim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, com parâmetros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e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b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E5ADCDF8-DDA6-4ED3-82F3-A0C941B48FF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30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1" name="Google Shape;877;p114" descr=""/>
          <p:cNvPicPr/>
          <p:nvPr/>
        </p:nvPicPr>
        <p:blipFill>
          <a:blip r:embed="rId1"/>
          <a:stretch/>
        </p:blipFill>
        <p:spPr>
          <a:xfrm>
            <a:off x="3830760" y="2264400"/>
            <a:ext cx="1482120" cy="430200"/>
          </a:xfrm>
          <a:prstGeom prst="rect">
            <a:avLst/>
          </a:prstGeom>
          <a:ln>
            <a:noFill/>
          </a:ln>
        </p:spPr>
      </p:pic>
      <p:pic>
        <p:nvPicPr>
          <p:cNvPr id="732" name="Google Shape;878;p114" descr=""/>
          <p:cNvPicPr/>
          <p:nvPr/>
        </p:nvPicPr>
        <p:blipFill>
          <a:blip r:embed="rId2"/>
          <a:stretch/>
        </p:blipFill>
        <p:spPr>
          <a:xfrm>
            <a:off x="478440" y="2917080"/>
            <a:ext cx="3767400" cy="3191760"/>
          </a:xfrm>
          <a:prstGeom prst="rect">
            <a:avLst/>
          </a:prstGeom>
          <a:ln>
            <a:noFill/>
          </a:ln>
        </p:spPr>
      </p:pic>
      <p:pic>
        <p:nvPicPr>
          <p:cNvPr id="733" name="Google Shape;879;p114" descr=""/>
          <p:cNvPicPr/>
          <p:nvPr/>
        </p:nvPicPr>
        <p:blipFill>
          <a:blip r:embed="rId3"/>
          <a:stretch/>
        </p:blipFill>
        <p:spPr>
          <a:xfrm>
            <a:off x="4500720" y="2903760"/>
            <a:ext cx="3767400" cy="325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Representação do domínio em coordenadas polares: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63944145-00BA-4224-93C0-626241176206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36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7" name="Google Shape;887;p115" descr=""/>
          <p:cNvPicPr/>
          <p:nvPr/>
        </p:nvPicPr>
        <p:blipFill>
          <a:blip r:embed="rId1"/>
          <a:srcRect l="0" t="0" r="0" b="50667"/>
          <a:stretch/>
        </p:blipFill>
        <p:spPr>
          <a:xfrm>
            <a:off x="282960" y="1985760"/>
            <a:ext cx="8677440" cy="426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 transformada também possibilita identificação de círculos: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EEC09052-6C63-49BA-B34D-CFE6C622B8E1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40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1" name="Google Shape;895;p116" descr=""/>
          <p:cNvPicPr/>
          <p:nvPr/>
        </p:nvPicPr>
        <p:blipFill>
          <a:blip r:embed="rId1"/>
          <a:stretch/>
        </p:blipFill>
        <p:spPr>
          <a:xfrm>
            <a:off x="3071160" y="1892520"/>
            <a:ext cx="3122640" cy="524520"/>
          </a:xfrm>
          <a:prstGeom prst="rect">
            <a:avLst/>
          </a:prstGeom>
          <a:ln>
            <a:noFill/>
          </a:ln>
        </p:spPr>
      </p:pic>
      <p:pic>
        <p:nvPicPr>
          <p:cNvPr id="742" name="Google Shape;896;p116" descr=""/>
          <p:cNvPicPr/>
          <p:nvPr/>
        </p:nvPicPr>
        <p:blipFill>
          <a:blip r:embed="rId2"/>
          <a:stretch/>
        </p:blipFill>
        <p:spPr>
          <a:xfrm>
            <a:off x="1129320" y="2653920"/>
            <a:ext cx="3205080" cy="3098160"/>
          </a:xfrm>
          <a:prstGeom prst="rect">
            <a:avLst/>
          </a:prstGeom>
          <a:ln>
            <a:noFill/>
          </a:ln>
        </p:spPr>
      </p:pic>
      <p:pic>
        <p:nvPicPr>
          <p:cNvPr id="743" name="Google Shape;897;p116" descr=""/>
          <p:cNvPicPr/>
          <p:nvPr/>
        </p:nvPicPr>
        <p:blipFill>
          <a:blip r:embed="rId3"/>
          <a:stretch/>
        </p:blipFill>
        <p:spPr>
          <a:xfrm>
            <a:off x="5009760" y="2563920"/>
            <a:ext cx="3205080" cy="327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Representação do domínio em coordenadas polares: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Domínio em tons de cinza possibilita </a:t>
            </a: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estabelecer limiares</a:t>
            </a: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9A2EC8BC-2C77-4461-805E-742627C485A4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46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7" name="Google Shape;905;p117" descr=""/>
          <p:cNvPicPr/>
          <p:nvPr/>
        </p:nvPicPr>
        <p:blipFill>
          <a:blip r:embed="rId1"/>
          <a:stretch/>
        </p:blipFill>
        <p:spPr>
          <a:xfrm>
            <a:off x="2064960" y="2364120"/>
            <a:ext cx="5030640" cy="401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extShape 1"/>
          <p:cNvSpPr txBox="1"/>
          <p:nvPr/>
        </p:nvSpPr>
        <p:spPr>
          <a:xfrm>
            <a:off x="552240" y="1109520"/>
            <a:ext cx="81385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1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Transformada de Hough: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Algoritmo Resumido: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Obter uma imagem binária dos contornos/bordas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Especificar as variações no espaço de parâmetros polares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 algn="just">
              <a:lnSpc>
                <a:spcPct val="115000"/>
              </a:lnSpc>
              <a:buClr>
                <a:srgbClr val="000000"/>
              </a:buClr>
              <a:buFont typeface="Georgia"/>
              <a:buAutoNum type="arabicPeriod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Examinar a contagem de células acumuladoras para a concentração elevada de pixels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Georgia"/>
                <a:ea typeface="Georgia"/>
              </a:rPr>
              <a:t>Código em python.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13716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25068FB-DBFB-426E-B862-03C5455D9BCC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50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Hough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TextShape 1"/>
          <p:cNvSpPr txBox="1"/>
          <p:nvPr/>
        </p:nvSpPr>
        <p:spPr>
          <a:xfrm>
            <a:off x="552240" y="117288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 algn="just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MCA Tradicional (KASS et al., 1987)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Pioneiro em analisar modelos deformáveis para evolução de curvas;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As energias são representadas por um funcional a ser minimizado: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Em que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é a curva de segmentação e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c(p)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é um ponto na curva: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Já os termos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</a:t>
            </a:r>
            <a:r>
              <a:rPr b="0" i="1" lang="pt-BR" sz="1500" spc="-1" strike="noStrike">
                <a:solidFill>
                  <a:srgbClr val="222222"/>
                </a:solidFill>
                <a:latin typeface="Georgia"/>
                <a:ea typeface="Georgia"/>
              </a:rPr>
              <a:t>int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 E</a:t>
            </a:r>
            <a:r>
              <a:rPr b="0" i="1" lang="pt-BR" sz="1700" spc="-1" strike="noStrike">
                <a:solidFill>
                  <a:srgbClr val="222222"/>
                </a:solidFill>
                <a:latin typeface="Georgia"/>
                <a:ea typeface="Georgia"/>
              </a:rPr>
              <a:t>ext </a:t>
            </a:r>
            <a:r>
              <a:rPr b="0" lang="pt-BR" sz="15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representam energias internas e externas respectivamente: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Energia externa pode ser obtida pelo gradiente (Nixon et al., 2012)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	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MCA Balão (COHEN et al., 1991)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algn="just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FA0C690A-DC6B-4496-BD9E-90519FFA4122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753" name="Google Shape;919;p119" descr=""/>
          <p:cNvPicPr/>
          <p:nvPr/>
        </p:nvPicPr>
        <p:blipFill>
          <a:blip r:embed="rId1"/>
          <a:stretch/>
        </p:blipFill>
        <p:spPr>
          <a:xfrm>
            <a:off x="987840" y="2253240"/>
            <a:ext cx="7929360" cy="1019880"/>
          </a:xfrm>
          <a:prstGeom prst="rect">
            <a:avLst/>
          </a:prstGeom>
          <a:ln>
            <a:noFill/>
          </a:ln>
        </p:spPr>
      </p:pic>
      <p:pic>
        <p:nvPicPr>
          <p:cNvPr id="754" name="Google Shape;920;p119" descr=""/>
          <p:cNvPicPr/>
          <p:nvPr/>
        </p:nvPicPr>
        <p:blipFill>
          <a:blip r:embed="rId2"/>
          <a:stretch/>
        </p:blipFill>
        <p:spPr>
          <a:xfrm>
            <a:off x="2030760" y="3764160"/>
            <a:ext cx="6867360" cy="653040"/>
          </a:xfrm>
          <a:prstGeom prst="rect">
            <a:avLst/>
          </a:prstGeom>
          <a:ln>
            <a:noFill/>
          </a:ln>
        </p:spPr>
      </p:pic>
      <p:pic>
        <p:nvPicPr>
          <p:cNvPr id="755" name="Google Shape;921;p119" descr=""/>
          <p:cNvPicPr/>
          <p:nvPr/>
        </p:nvPicPr>
        <p:blipFill>
          <a:blip r:embed="rId3"/>
          <a:stretch/>
        </p:blipFill>
        <p:spPr>
          <a:xfrm>
            <a:off x="1014840" y="5091120"/>
            <a:ext cx="7929360" cy="709200"/>
          </a:xfrm>
          <a:prstGeom prst="rect">
            <a:avLst/>
          </a:prstGeom>
          <a:ln>
            <a:noFill/>
          </a:ln>
        </p:spPr>
      </p:pic>
      <p:sp>
        <p:nvSpPr>
          <p:cNvPr id="756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Contornos Ativos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742F569D-DEE7-4C63-8277-FEFA2B55A230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58" name="CustomShape 2"/>
          <p:cNvSpPr/>
          <p:nvPr/>
        </p:nvSpPr>
        <p:spPr>
          <a:xfrm>
            <a:off x="642240" y="4505040"/>
            <a:ext cx="799128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>
              <a:lnSpc>
                <a:spcPct val="115000"/>
              </a:lnSpc>
            </a:pPr>
            <a:r>
              <a:rPr b="1" lang="pt-BR" sz="1600" spc="-1" strike="noStrike">
                <a:solidFill>
                  <a:srgbClr val="222222"/>
                </a:solidFill>
                <a:latin typeface="Georgia"/>
                <a:ea typeface="Georgia"/>
              </a:rPr>
              <a:t>Figura 3:</a:t>
            </a:r>
            <a:r>
              <a:rPr b="0" lang="pt-BR" sz="1600" spc="-1" strike="noStrike">
                <a:solidFill>
                  <a:srgbClr val="222222"/>
                </a:solidFill>
                <a:latin typeface="Georgia"/>
                <a:ea typeface="Georgia"/>
              </a:rPr>
              <a:t> Representação esquemática da aproximação por diferenças finitas de primeira e segunda ordem. Adaptado de (CARREIRA,2017) e (REBOUÇAS, 2013).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759" name="Google Shape;929;p120" descr=""/>
          <p:cNvPicPr/>
          <p:nvPr/>
        </p:nvPicPr>
        <p:blipFill>
          <a:blip r:embed="rId1"/>
          <a:stretch/>
        </p:blipFill>
        <p:spPr>
          <a:xfrm>
            <a:off x="1188360" y="1378800"/>
            <a:ext cx="3272400" cy="2916000"/>
          </a:xfrm>
          <a:prstGeom prst="rect">
            <a:avLst/>
          </a:prstGeom>
          <a:ln>
            <a:noFill/>
          </a:ln>
        </p:spPr>
      </p:pic>
      <p:pic>
        <p:nvPicPr>
          <p:cNvPr id="760" name="Google Shape;930;p120" descr=""/>
          <p:cNvPicPr/>
          <p:nvPr/>
        </p:nvPicPr>
        <p:blipFill>
          <a:blip r:embed="rId2"/>
          <a:stretch/>
        </p:blipFill>
        <p:spPr>
          <a:xfrm>
            <a:off x="4783320" y="1321200"/>
            <a:ext cx="3330360" cy="3031200"/>
          </a:xfrm>
          <a:prstGeom prst="rect">
            <a:avLst/>
          </a:prstGeom>
          <a:ln>
            <a:noFill/>
          </a:ln>
        </p:spPr>
      </p:pic>
      <p:sp>
        <p:nvSpPr>
          <p:cNvPr id="761" name="TextShape 3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Contornos Ativos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TextShape 1"/>
          <p:cNvSpPr txBox="1"/>
          <p:nvPr/>
        </p:nvSpPr>
        <p:spPr>
          <a:xfrm>
            <a:off x="475920" y="117288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MCA Balão (COHEN et al., 1991) e os problemas com </a:t>
            </a:r>
            <a:r>
              <a:rPr b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descentralização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9BBFE567-CD87-4F39-813C-F3A0B6BEFC59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764" name="Google Shape;938;p121" descr=""/>
          <p:cNvPicPr/>
          <p:nvPr/>
        </p:nvPicPr>
        <p:blipFill>
          <a:blip r:embed="rId1"/>
          <a:stretch/>
        </p:blipFill>
        <p:spPr>
          <a:xfrm>
            <a:off x="1634760" y="1683000"/>
            <a:ext cx="5874120" cy="3490200"/>
          </a:xfrm>
          <a:prstGeom prst="rect">
            <a:avLst/>
          </a:prstGeom>
          <a:ln>
            <a:noFill/>
          </a:ln>
        </p:spPr>
      </p:pic>
      <p:sp>
        <p:nvSpPr>
          <p:cNvPr id="765" name="CustomShape 3"/>
          <p:cNvSpPr/>
          <p:nvPr/>
        </p:nvSpPr>
        <p:spPr>
          <a:xfrm>
            <a:off x="450720" y="5252760"/>
            <a:ext cx="8239320" cy="11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222222"/>
                </a:solidFill>
                <a:latin typeface="Georgia"/>
                <a:ea typeface="Georgia"/>
              </a:rPr>
              <a:t>Figura 4:</a:t>
            </a:r>
            <a:r>
              <a:rPr b="0" lang="pt-BR" sz="1600" spc="-1" strike="noStrike">
                <a:solidFill>
                  <a:srgbClr val="222222"/>
                </a:solidFill>
                <a:latin typeface="Georgia"/>
                <a:ea typeface="Georgia"/>
              </a:rPr>
              <a:t> Exemplos de inicialização do MCA Balão. (a) até (d) representa a evolução com inicialização no centro do objeto; (e) até (h) representa uma evolução com inicialização próxima a região côncava, com convergência precoce. Em todos os casos as setas representam a influência da Força balão.</a:t>
            </a:r>
            <a:endParaRPr b="0" lang="pt-BR" sz="16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766" name="TextShape 4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Contornos Ativos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Introdução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C69DC3DC-447A-491E-9992-0729DC220B95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380" name="Google Shape;234;p41" descr=""/>
          <p:cNvPicPr/>
          <p:nvPr/>
        </p:nvPicPr>
        <p:blipFill>
          <a:blip r:embed="rId1"/>
          <a:stretch/>
        </p:blipFill>
        <p:spPr>
          <a:xfrm>
            <a:off x="199440" y="1482840"/>
            <a:ext cx="5083200" cy="3450240"/>
          </a:xfrm>
          <a:prstGeom prst="rect">
            <a:avLst/>
          </a:prstGeom>
          <a:ln>
            <a:noFill/>
          </a:ln>
        </p:spPr>
      </p:pic>
      <p:pic>
        <p:nvPicPr>
          <p:cNvPr id="381" name="Google Shape;235;p41" descr=""/>
          <p:cNvPicPr/>
          <p:nvPr/>
        </p:nvPicPr>
        <p:blipFill>
          <a:blip r:embed="rId2"/>
          <a:stretch/>
        </p:blipFill>
        <p:spPr>
          <a:xfrm>
            <a:off x="3840840" y="4012560"/>
            <a:ext cx="4308120" cy="2658240"/>
          </a:xfrm>
          <a:prstGeom prst="rect">
            <a:avLst/>
          </a:prstGeom>
          <a:ln>
            <a:noFill/>
          </a:ln>
        </p:spPr>
      </p:pic>
      <p:pic>
        <p:nvPicPr>
          <p:cNvPr id="382" name="Google Shape;236;p41" descr=""/>
          <p:cNvPicPr/>
          <p:nvPr/>
        </p:nvPicPr>
        <p:blipFill>
          <a:blip r:embed="rId3"/>
          <a:stretch/>
        </p:blipFill>
        <p:spPr>
          <a:xfrm>
            <a:off x="5496480" y="1479240"/>
            <a:ext cx="787320" cy="1152000"/>
          </a:xfrm>
          <a:prstGeom prst="rect">
            <a:avLst/>
          </a:prstGeom>
          <a:ln>
            <a:noFill/>
          </a:ln>
        </p:spPr>
      </p:pic>
      <p:pic>
        <p:nvPicPr>
          <p:cNvPr id="383" name="Google Shape;237;p41" descr=""/>
          <p:cNvPicPr/>
          <p:nvPr/>
        </p:nvPicPr>
        <p:blipFill>
          <a:blip r:embed="rId4"/>
          <a:stretch/>
        </p:blipFill>
        <p:spPr>
          <a:xfrm>
            <a:off x="6736320" y="1473480"/>
            <a:ext cx="752760" cy="1163880"/>
          </a:xfrm>
          <a:prstGeom prst="rect">
            <a:avLst/>
          </a:prstGeom>
          <a:ln>
            <a:noFill/>
          </a:ln>
        </p:spPr>
      </p:pic>
      <p:pic>
        <p:nvPicPr>
          <p:cNvPr id="384" name="Google Shape;238;p41" descr=""/>
          <p:cNvPicPr/>
          <p:nvPr/>
        </p:nvPicPr>
        <p:blipFill>
          <a:blip r:embed="rId5"/>
          <a:stretch/>
        </p:blipFill>
        <p:spPr>
          <a:xfrm>
            <a:off x="7908840" y="1479240"/>
            <a:ext cx="764280" cy="1152000"/>
          </a:xfrm>
          <a:prstGeom prst="rect">
            <a:avLst/>
          </a:prstGeom>
          <a:ln>
            <a:noFill/>
          </a:ln>
        </p:spPr>
      </p:pic>
      <p:pic>
        <p:nvPicPr>
          <p:cNvPr id="385" name="Google Shape;239;p41" descr=""/>
          <p:cNvPicPr/>
          <p:nvPr/>
        </p:nvPicPr>
        <p:blipFill>
          <a:blip r:embed="rId6"/>
          <a:stretch/>
        </p:blipFill>
        <p:spPr>
          <a:xfrm>
            <a:off x="5513760" y="2895480"/>
            <a:ext cx="752760" cy="1093320"/>
          </a:xfrm>
          <a:prstGeom prst="rect">
            <a:avLst/>
          </a:prstGeom>
          <a:ln>
            <a:noFill/>
          </a:ln>
        </p:spPr>
      </p:pic>
      <p:pic>
        <p:nvPicPr>
          <p:cNvPr id="386" name="Google Shape;240;p41" descr=""/>
          <p:cNvPicPr/>
          <p:nvPr/>
        </p:nvPicPr>
        <p:blipFill>
          <a:blip r:embed="rId7"/>
          <a:stretch/>
        </p:blipFill>
        <p:spPr>
          <a:xfrm>
            <a:off x="6736320" y="2889720"/>
            <a:ext cx="787320" cy="1104840"/>
          </a:xfrm>
          <a:prstGeom prst="rect">
            <a:avLst/>
          </a:prstGeom>
          <a:ln>
            <a:noFill/>
          </a:ln>
        </p:spPr>
      </p:pic>
      <p:pic>
        <p:nvPicPr>
          <p:cNvPr id="387" name="Google Shape;241;p41" descr=""/>
          <p:cNvPicPr/>
          <p:nvPr/>
        </p:nvPicPr>
        <p:blipFill>
          <a:blip r:embed="rId8"/>
          <a:stretch/>
        </p:blipFill>
        <p:spPr>
          <a:xfrm>
            <a:off x="7903080" y="2872080"/>
            <a:ext cx="775800" cy="114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945;p122" descr=""/>
          <p:cNvPicPr/>
          <p:nvPr/>
        </p:nvPicPr>
        <p:blipFill>
          <a:blip r:embed="rId1"/>
          <a:stretch/>
        </p:blipFill>
        <p:spPr>
          <a:xfrm>
            <a:off x="1466640" y="1616040"/>
            <a:ext cx="6210000" cy="3625560"/>
          </a:xfrm>
          <a:prstGeom prst="rect">
            <a:avLst/>
          </a:prstGeom>
          <a:ln>
            <a:noFill/>
          </a:ln>
        </p:spPr>
      </p:pic>
      <p:sp>
        <p:nvSpPr>
          <p:cNvPr id="768" name="TextShape 1"/>
          <p:cNvSpPr txBox="1"/>
          <p:nvPr/>
        </p:nvSpPr>
        <p:spPr>
          <a:xfrm>
            <a:off x="552240" y="1172880"/>
            <a:ext cx="73447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MCA GVF - </a:t>
            </a:r>
            <a:r>
              <a:rPr b="0" i="1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Gradient Vector Flow</a:t>
            </a: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 (Xu; PRINCE, 1998)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C386C219-8A65-44BA-BB36-F93F0CF3CE59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70" name="CustomShape 3"/>
          <p:cNvSpPr/>
          <p:nvPr/>
        </p:nvSpPr>
        <p:spPr>
          <a:xfrm>
            <a:off x="340200" y="5252760"/>
            <a:ext cx="8406720" cy="11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222222"/>
                </a:solidFill>
                <a:latin typeface="Georgia"/>
                <a:ea typeface="Georgia"/>
              </a:rPr>
              <a:t>Figura 4:</a:t>
            </a:r>
            <a:r>
              <a:rPr b="0" lang="pt-BR" sz="1600" spc="-1" strike="noStrike">
                <a:solidFill>
                  <a:srgbClr val="222222"/>
                </a:solidFill>
                <a:latin typeface="Georgia"/>
                <a:ea typeface="Georgia"/>
              </a:rPr>
              <a:t> Exemplos de inicialização do MCA GVF. (a) até (d) representa a evolução com inicialização no centro do objeto; (e) até (h) representa uma evolução com inicialização descentralizada próxima a borda, com convergência precoce. Em todos os casos as setas representam a influência do campo de fluxo gradiente.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771" name="TextShape 4"/>
          <p:cNvSpPr txBox="1"/>
          <p:nvPr/>
        </p:nvSpPr>
        <p:spPr>
          <a:xfrm>
            <a:off x="541080" y="609120"/>
            <a:ext cx="81385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Segmentação por similaridade - Contornos Ativos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TextShape 1"/>
          <p:cNvSpPr txBox="1"/>
          <p:nvPr/>
        </p:nvSpPr>
        <p:spPr>
          <a:xfrm>
            <a:off x="552240" y="1172880"/>
            <a:ext cx="8239320" cy="1936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MCA OPS (BARROS, 2016)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O classificador é treinado com amostras não desejadas, custo ∈ [0, 1]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Cada nova amostra é analisada em relação ao protótipo (ponto atual da análise)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2720">
              <a:lnSpc>
                <a:spcPct val="115000"/>
              </a:lnSpc>
              <a:buClr>
                <a:srgbClr val="222222"/>
              </a:buClr>
              <a:buFont typeface="Georgia"/>
              <a:buChar char="■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Pontos de menor custo são associados ao caminho ótimo.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Trabalhos Relacionados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0CF8A9DE-E1F3-44A5-ABF2-905BEAF68E37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sp>
        <p:nvSpPr>
          <p:cNvPr id="775" name="CustomShape 4"/>
          <p:cNvSpPr/>
          <p:nvPr/>
        </p:nvSpPr>
        <p:spPr>
          <a:xfrm>
            <a:off x="746280" y="5693400"/>
            <a:ext cx="7851240" cy="67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algn="just">
              <a:lnSpc>
                <a:spcPct val="115000"/>
              </a:lnSpc>
            </a:pPr>
            <a:r>
              <a:rPr b="1" lang="pt-BR" sz="1600" spc="-1" strike="noStrike">
                <a:solidFill>
                  <a:srgbClr val="222222"/>
                </a:solidFill>
                <a:latin typeface="Georgia"/>
                <a:ea typeface="Georgia"/>
              </a:rPr>
              <a:t>Figura 6:</a:t>
            </a:r>
            <a:r>
              <a:rPr b="0" lang="pt-BR" sz="1600" spc="-1" strike="noStrike">
                <a:solidFill>
                  <a:srgbClr val="222222"/>
                </a:solidFill>
                <a:latin typeface="Georgia"/>
                <a:ea typeface="Georgia"/>
              </a:rPr>
              <a:t> Exemplo de atuação da força balão adaptativa. Adaptado de</a:t>
            </a:r>
            <a:endParaRPr b="0" lang="pt-BR" sz="1600" spc="-1" strike="noStrike">
              <a:latin typeface="Arial"/>
            </a:endParaRPr>
          </a:p>
          <a:p>
            <a:pPr marL="457200" algn="just">
              <a:lnSpc>
                <a:spcPct val="115000"/>
              </a:lnSpc>
            </a:pPr>
            <a:r>
              <a:rPr b="0" lang="pt-BR" sz="1600" spc="-1" strike="noStrike">
                <a:solidFill>
                  <a:srgbClr val="222222"/>
                </a:solidFill>
                <a:latin typeface="Georgia"/>
                <a:ea typeface="Georgia"/>
              </a:rPr>
              <a:t>Barros (2016)</a:t>
            </a:r>
            <a:endParaRPr b="0" lang="pt-BR" sz="1600" spc="-1" strike="noStrike"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600" spc="-1" strike="noStrike"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776" name="Google Shape;958;p123" descr=""/>
          <p:cNvPicPr/>
          <p:nvPr/>
        </p:nvPicPr>
        <p:blipFill>
          <a:blip r:embed="rId1"/>
          <a:stretch/>
        </p:blipFill>
        <p:spPr>
          <a:xfrm>
            <a:off x="222120" y="2914920"/>
            <a:ext cx="8699760" cy="267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TextShape 1"/>
          <p:cNvSpPr txBox="1"/>
          <p:nvPr/>
        </p:nvSpPr>
        <p:spPr>
          <a:xfrm>
            <a:off x="552240" y="1172880"/>
            <a:ext cx="8239320" cy="1936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MCA FGAC (MEDEIROS, 2019)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Proposta utilizando um contorno ativo geométrico baseado em deformações de um polígono não regular (Level Set Binário)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Inspirado na curva geodésica.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Trabalhos Relacionados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6020AF0B-0179-475A-BEDA-FC65366BAE7A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780" name="Google Shape;966;p124" descr=""/>
          <p:cNvPicPr/>
          <p:nvPr/>
        </p:nvPicPr>
        <p:blipFill>
          <a:blip r:embed="rId1"/>
          <a:stretch/>
        </p:blipFill>
        <p:spPr>
          <a:xfrm>
            <a:off x="1081800" y="2972880"/>
            <a:ext cx="3908520" cy="2689560"/>
          </a:xfrm>
          <a:prstGeom prst="rect">
            <a:avLst/>
          </a:prstGeom>
          <a:ln>
            <a:noFill/>
          </a:ln>
        </p:spPr>
      </p:pic>
      <p:pic>
        <p:nvPicPr>
          <p:cNvPr id="781" name="Google Shape;967;p124" descr=""/>
          <p:cNvPicPr/>
          <p:nvPr/>
        </p:nvPicPr>
        <p:blipFill>
          <a:blip r:embed="rId2"/>
          <a:stretch/>
        </p:blipFill>
        <p:spPr>
          <a:xfrm>
            <a:off x="5826600" y="2669040"/>
            <a:ext cx="2772360" cy="299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TextShape 1"/>
          <p:cNvSpPr txBox="1"/>
          <p:nvPr/>
        </p:nvSpPr>
        <p:spPr>
          <a:xfrm>
            <a:off x="552240" y="1172880"/>
            <a:ext cx="8239320" cy="1936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MCA FGAC(MEDEIROS, 2019)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Proposta utilizando um contorno ativo geométrico baseado em deformações de um polígono não regular (Level Set Binário)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Inspirado na curva geodésica.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Trabalhos Relacionados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02AB841A-8731-48A6-8B84-86EDC29CEAAD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785" name="Google Shape;975;p125" descr=""/>
          <p:cNvPicPr/>
          <p:nvPr/>
        </p:nvPicPr>
        <p:blipFill>
          <a:blip r:embed="rId1"/>
          <a:stretch/>
        </p:blipFill>
        <p:spPr>
          <a:xfrm>
            <a:off x="717840" y="2778120"/>
            <a:ext cx="3826440" cy="3583440"/>
          </a:xfrm>
          <a:prstGeom prst="rect">
            <a:avLst/>
          </a:prstGeom>
          <a:ln>
            <a:noFill/>
          </a:ln>
        </p:spPr>
      </p:pic>
      <p:pic>
        <p:nvPicPr>
          <p:cNvPr id="786" name="Google Shape;976;p125" descr=""/>
          <p:cNvPicPr/>
          <p:nvPr/>
        </p:nvPicPr>
        <p:blipFill>
          <a:blip r:embed="rId2"/>
          <a:stretch/>
        </p:blipFill>
        <p:spPr>
          <a:xfrm>
            <a:off x="4950720" y="2822400"/>
            <a:ext cx="3475080" cy="349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extShape 1"/>
          <p:cNvSpPr txBox="1"/>
          <p:nvPr/>
        </p:nvSpPr>
        <p:spPr>
          <a:xfrm>
            <a:off x="552240" y="1172880"/>
            <a:ext cx="8239320" cy="1936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MCA FGAC(MEDEIROS, 2019)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Proposta utilizando um contorno ativo geométrico baseado em deformações de um polígono não regular (Level Set Binário)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222222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Inspirado na curva geodésica.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Trabalhos Relacionados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1BC5C7B3-ADE5-493A-84EA-38EA69B38426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790" name="Google Shape;984;p126" descr=""/>
          <p:cNvPicPr/>
          <p:nvPr/>
        </p:nvPicPr>
        <p:blipFill>
          <a:blip r:embed="rId1"/>
          <a:stretch/>
        </p:blipFill>
        <p:spPr>
          <a:xfrm>
            <a:off x="0" y="3116880"/>
            <a:ext cx="9143640" cy="260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TextShape 1"/>
          <p:cNvSpPr txBox="1"/>
          <p:nvPr/>
        </p:nvSpPr>
        <p:spPr>
          <a:xfrm>
            <a:off x="552240" y="1172880"/>
            <a:ext cx="8239320" cy="1936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MCAs Aplicado a segmentação pulmonar: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Trabalhos Relacionados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9CD42378-31CA-4FD6-9A81-8B69EC84E767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794" name="Google Shape;992;p127" descr=""/>
          <p:cNvPicPr/>
          <p:nvPr/>
        </p:nvPicPr>
        <p:blipFill>
          <a:blip r:embed="rId1"/>
          <a:stretch/>
        </p:blipFill>
        <p:spPr>
          <a:xfrm>
            <a:off x="536760" y="1625760"/>
            <a:ext cx="8188200" cy="453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TextShape 1"/>
          <p:cNvSpPr txBox="1"/>
          <p:nvPr/>
        </p:nvSpPr>
        <p:spPr>
          <a:xfrm>
            <a:off x="552240" y="1172880"/>
            <a:ext cx="8239320" cy="1936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Georgia"/>
              <a:buChar char="○"/>
            </a:pPr>
            <a:r>
              <a:rPr b="0" lang="pt-BR" sz="1800" spc="-1" strike="noStrike">
                <a:solidFill>
                  <a:srgbClr val="222222"/>
                </a:solidFill>
                <a:latin typeface="Georgia"/>
                <a:ea typeface="Georgia"/>
              </a:rPr>
              <a:t>MCAs Aplicado a segmentação pulmonar: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TextShape 2"/>
          <p:cNvSpPr txBox="1"/>
          <p:nvPr/>
        </p:nvSpPr>
        <p:spPr>
          <a:xfrm>
            <a:off x="1568160" y="609120"/>
            <a:ext cx="6007320" cy="559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Trabalhos Relacionados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TextShape 3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106867B0-EB9C-4FB9-B694-1E2BC26E97B3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798" name="Google Shape;1000;p128" descr=""/>
          <p:cNvPicPr/>
          <p:nvPr/>
        </p:nvPicPr>
        <p:blipFill>
          <a:blip r:embed="rId1"/>
          <a:stretch/>
        </p:blipFill>
        <p:spPr>
          <a:xfrm>
            <a:off x="539640" y="1621440"/>
            <a:ext cx="8229960" cy="452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TextShape 1"/>
          <p:cNvSpPr txBox="1"/>
          <p:nvPr/>
        </p:nvSpPr>
        <p:spPr>
          <a:xfrm>
            <a:off x="552240" y="1477800"/>
            <a:ext cx="8239320" cy="374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</a:pPr>
            <a:r>
              <a:rPr b="0" lang="pt-BR" sz="3900" spc="-1" strike="noStrike">
                <a:solidFill>
                  <a:srgbClr val="222222"/>
                </a:solidFill>
                <a:latin typeface="Georgia"/>
                <a:ea typeface="Georgia"/>
              </a:rPr>
              <a:t>Alicações:</a:t>
            </a:r>
            <a:br/>
            <a:r>
              <a:rPr b="0" lang="pt-BR" sz="4000" spc="-1" strike="noStrike">
                <a:solidFill>
                  <a:srgbClr val="000000"/>
                </a:solidFill>
                <a:latin typeface="Georgia"/>
                <a:ea typeface="Georgia"/>
              </a:rPr>
              <a:t>Segmentação do Pulmão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TextShape 2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58231408-E0DC-410F-8C01-E542571C7145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9A06D55E-28E6-4A9D-A1F5-538F0DFD25AC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802" name="Google Shape;1012;p130" descr=""/>
          <p:cNvPicPr/>
          <p:nvPr/>
        </p:nvPicPr>
        <p:blipFill>
          <a:blip r:embed="rId1"/>
          <a:stretch/>
        </p:blipFill>
        <p:spPr>
          <a:xfrm>
            <a:off x="57600" y="4448520"/>
            <a:ext cx="9009360" cy="2328120"/>
          </a:xfrm>
          <a:prstGeom prst="rect">
            <a:avLst/>
          </a:prstGeom>
          <a:ln>
            <a:noFill/>
          </a:ln>
        </p:spPr>
      </p:pic>
      <p:pic>
        <p:nvPicPr>
          <p:cNvPr id="803" name="Google Shape;1013;p130" descr=""/>
          <p:cNvPicPr/>
          <p:nvPr/>
        </p:nvPicPr>
        <p:blipFill>
          <a:blip r:embed="rId2"/>
          <a:stretch/>
        </p:blipFill>
        <p:spPr>
          <a:xfrm>
            <a:off x="38880" y="58680"/>
            <a:ext cx="9013680" cy="2280600"/>
          </a:xfrm>
          <a:prstGeom prst="rect">
            <a:avLst/>
          </a:prstGeom>
          <a:ln>
            <a:noFill/>
          </a:ln>
        </p:spPr>
      </p:pic>
      <p:pic>
        <p:nvPicPr>
          <p:cNvPr id="804" name="Google Shape;1014;p130" descr=""/>
          <p:cNvPicPr/>
          <p:nvPr/>
        </p:nvPicPr>
        <p:blipFill>
          <a:blip r:embed="rId3"/>
          <a:stretch/>
        </p:blipFill>
        <p:spPr>
          <a:xfrm>
            <a:off x="17280" y="2339640"/>
            <a:ext cx="9056520" cy="232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TextShape 1"/>
          <p:cNvSpPr txBox="1"/>
          <p:nvPr/>
        </p:nvSpPr>
        <p:spPr>
          <a:xfrm>
            <a:off x="4461120" y="6471000"/>
            <a:ext cx="54828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D42AD06F-A198-4CF5-8C10-EC4E40CA2E2E}" type="slidenum">
              <a:rPr b="0" lang="pt-BR" sz="1300" spc="-1" strike="noStrike">
                <a:solidFill>
                  <a:srgbClr val="666666"/>
                </a:solidFill>
                <a:latin typeface="Arial"/>
                <a:ea typeface="Arial"/>
              </a:rPr>
              <a:t>&lt;number&gt;</a:t>
            </a:fld>
            <a:endParaRPr b="0" lang="pt-BR" sz="1300" spc="-1" strike="noStrike">
              <a:latin typeface="Times New Roman"/>
            </a:endParaRPr>
          </a:p>
        </p:txBody>
      </p:sp>
      <p:pic>
        <p:nvPicPr>
          <p:cNvPr id="806" name="Google Shape;1020;p131" descr=""/>
          <p:cNvPicPr/>
          <p:nvPr/>
        </p:nvPicPr>
        <p:blipFill>
          <a:blip r:embed="rId1"/>
          <a:stretch/>
        </p:blipFill>
        <p:spPr>
          <a:xfrm>
            <a:off x="-56880" y="4501800"/>
            <a:ext cx="9133200" cy="2279520"/>
          </a:xfrm>
          <a:prstGeom prst="rect">
            <a:avLst/>
          </a:prstGeom>
          <a:ln>
            <a:noFill/>
          </a:ln>
        </p:spPr>
      </p:pic>
      <p:pic>
        <p:nvPicPr>
          <p:cNvPr id="807" name="Google Shape;1021;p131" descr=""/>
          <p:cNvPicPr/>
          <p:nvPr/>
        </p:nvPicPr>
        <p:blipFill>
          <a:blip r:embed="rId2"/>
          <a:stretch/>
        </p:blipFill>
        <p:spPr>
          <a:xfrm>
            <a:off x="51120" y="2293920"/>
            <a:ext cx="9021960" cy="2207880"/>
          </a:xfrm>
          <a:prstGeom prst="rect">
            <a:avLst/>
          </a:prstGeom>
          <a:ln>
            <a:noFill/>
          </a:ln>
        </p:spPr>
      </p:pic>
      <p:pic>
        <p:nvPicPr>
          <p:cNvPr id="808" name="Google Shape;1022;p131" descr=""/>
          <p:cNvPicPr/>
          <p:nvPr/>
        </p:nvPicPr>
        <p:blipFill>
          <a:blip r:embed="rId3"/>
          <a:stretch/>
        </p:blipFill>
        <p:spPr>
          <a:xfrm>
            <a:off x="64800" y="0"/>
            <a:ext cx="9021960" cy="227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LibreOffice/6.1.4.2$Windows_X86_64 LibreOffice_project/9d0f32d1f0b509096fd65e0d4bec26ddd1938fd3</Application>
  <Words>5463</Words>
  <Paragraphs>857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2019-05-21T22:13:17Z</dcterms:modified>
  <cp:revision>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109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109</vt:i4>
  </property>
</Properties>
</file>